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0" r:id="rId3"/>
    <p:sldId id="257" r:id="rId4"/>
    <p:sldId id="267" r:id="rId5"/>
    <p:sldId id="265" r:id="rId6"/>
    <p:sldId id="266" r:id="rId7"/>
    <p:sldId id="263" r:id="rId8"/>
    <p:sldId id="264" r:id="rId9"/>
    <p:sldId id="258" r:id="rId10"/>
    <p:sldId id="260" r:id="rId11"/>
    <p:sldId id="261" r:id="rId12"/>
    <p:sldId id="259" r:id="rId13"/>
    <p:sldId id="262" r:id="rId14"/>
    <p:sldId id="269" r:id="rId1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8554" autoAdjust="0"/>
  </p:normalViewPr>
  <p:slideViewPr>
    <p:cSldViewPr snapToGrid="0">
      <p:cViewPr varScale="1">
        <p:scale>
          <a:sx n="63" d="100"/>
          <a:sy n="63" d="100"/>
        </p:scale>
        <p:origin x="1614" y="66"/>
      </p:cViewPr>
      <p:guideLst/>
    </p:cSldViewPr>
  </p:slideViewPr>
  <p:notesTextViewPr>
    <p:cViewPr>
      <p:scale>
        <a:sx n="1" d="1"/>
        <a:sy n="1" d="1"/>
      </p:scale>
      <p:origin x="0" y="0"/>
    </p:cViewPr>
  </p:notesTextViewPr>
  <p:notesViewPr>
    <p:cSldViewPr snapToGrid="0">
      <p:cViewPr varScale="1">
        <p:scale>
          <a:sx n="70" d="100"/>
          <a:sy n="70" d="100"/>
        </p:scale>
        <p:origin x="324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82EA2-586A-4AAF-9607-E0293D2C37EC}" type="datetimeFigureOut">
              <a:rPr lang="nb-NO" smtClean="0"/>
              <a:t>06.03.2017</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99749-CFDD-4B1D-A572-C06E83639064}" type="slidenum">
              <a:rPr lang="nb-NO" smtClean="0"/>
              <a:t>‹#›</a:t>
            </a:fld>
            <a:endParaRPr lang="nb-NO"/>
          </a:p>
        </p:txBody>
      </p:sp>
    </p:spTree>
    <p:extLst>
      <p:ext uri="{BB962C8B-B14F-4D97-AF65-F5344CB8AC3E}">
        <p14:creationId xmlns:p14="http://schemas.microsoft.com/office/powerpoint/2010/main" val="2681113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Ja, jeg har</a:t>
            </a:r>
            <a:r>
              <a:rPr lang="nb-NO" baseline="0" dirty="0" smtClean="0"/>
              <a:t> fått lov </a:t>
            </a:r>
            <a:r>
              <a:rPr lang="nb-NO" dirty="0" smtClean="0"/>
              <a:t>å åpne</a:t>
            </a:r>
            <a:r>
              <a:rPr lang="nb-NO" baseline="0" dirty="0" smtClean="0"/>
              <a:t> dette seminaret om ‘Kvinner i idrett’. </a:t>
            </a:r>
          </a:p>
          <a:p>
            <a:endParaRPr lang="nb-NO" baseline="0" dirty="0" smtClean="0"/>
          </a:p>
          <a:p>
            <a:r>
              <a:rPr lang="nb-NO" baseline="0" dirty="0" smtClean="0"/>
              <a:t>Litt av meningen med dette seminaret er å sette søkelys på noen av utfordringene kvinner opplev i idretten i dag, og da kanskje spesielt med tanke på lederroller. Derfor så er vi veldig heldige som har fått Hege Leirfall Ingebrigtsen til å komme hit og snakke om sine erfaringer som kvinnelig leder i idretten og Line Danielsen fra Senter for praktisk kunnskap som forsker på idrettsledelse av kvinnelige eliteutøvere. </a:t>
            </a:r>
          </a:p>
          <a:p>
            <a:endParaRPr lang="nb-NO" baseline="0" dirty="0" smtClean="0"/>
          </a:p>
          <a:p>
            <a:endParaRPr lang="nb-NO" baseline="0" dirty="0" smtClean="0"/>
          </a:p>
        </p:txBody>
      </p:sp>
      <p:sp>
        <p:nvSpPr>
          <p:cNvPr id="4" name="Plassholder for lysbildenummer 3"/>
          <p:cNvSpPr>
            <a:spLocks noGrp="1"/>
          </p:cNvSpPr>
          <p:nvPr>
            <p:ph type="sldNum" sz="quarter" idx="10"/>
          </p:nvPr>
        </p:nvSpPr>
        <p:spPr/>
        <p:txBody>
          <a:bodyPr/>
          <a:lstStyle/>
          <a:p>
            <a:fld id="{84E99749-CFDD-4B1D-A572-C06E83639064}" type="slidenum">
              <a:rPr lang="nb-NO" smtClean="0"/>
              <a:t>1</a:t>
            </a:fld>
            <a:endParaRPr lang="nb-NO"/>
          </a:p>
        </p:txBody>
      </p:sp>
    </p:spTree>
    <p:extLst>
      <p:ext uri="{BB962C8B-B14F-4D97-AF65-F5344CB8AC3E}">
        <p14:creationId xmlns:p14="http://schemas.microsoft.com/office/powerpoint/2010/main" val="3153792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Trenerrollen er kanskje den mest</a:t>
            </a:r>
            <a:r>
              <a:rPr lang="nb-NO" baseline="0" dirty="0" smtClean="0"/>
              <a:t> synlige lederrollen i idretten. Det er også en av de mest mannsdominerte arenaene i idretten. </a:t>
            </a:r>
          </a:p>
          <a:p>
            <a:endParaRPr lang="nb-NO" baseline="0" dirty="0" smtClean="0"/>
          </a:p>
          <a:p>
            <a:r>
              <a:rPr lang="nb-NO" baseline="0" dirty="0" smtClean="0"/>
              <a:t>I </a:t>
            </a:r>
            <a:r>
              <a:rPr lang="nb-NO" baseline="0" dirty="0" err="1" smtClean="0"/>
              <a:t>norge</a:t>
            </a:r>
            <a:r>
              <a:rPr lang="nb-NO" baseline="0" dirty="0" smtClean="0"/>
              <a:t> så er bare</a:t>
            </a:r>
            <a:endParaRPr lang="nb-NO" dirty="0" smtClean="0"/>
          </a:p>
          <a:p>
            <a:pPr marL="171450" indent="-171450">
              <a:buFontTx/>
              <a:buChar char="-"/>
            </a:pPr>
            <a:r>
              <a:rPr lang="nb-NO" dirty="0" smtClean="0"/>
              <a:t>8% av landslagstrenerne er kvinner. I Sverige er ca. 18% av landslagstrenerne kvinner (Nordberg, 2011)</a:t>
            </a:r>
          </a:p>
          <a:p>
            <a:pPr marL="171450" indent="-171450">
              <a:buFontTx/>
              <a:buChar char="-"/>
            </a:pPr>
            <a:r>
              <a:rPr lang="nb-NO" dirty="0" smtClean="0"/>
              <a:t>I breddeidretten</a:t>
            </a:r>
            <a:r>
              <a:rPr lang="nb-NO" baseline="0" dirty="0" smtClean="0"/>
              <a:t> er ca. 19% av trenerne kvinner. </a:t>
            </a:r>
          </a:p>
          <a:p>
            <a:pPr marL="171450" indent="-171450">
              <a:buFontTx/>
              <a:buChar char="-"/>
            </a:pPr>
            <a:endParaRPr lang="nb-NO" baseline="0" dirty="0" smtClean="0"/>
          </a:p>
          <a:p>
            <a:pPr marL="171450" indent="-171450">
              <a:buFontTx/>
              <a:buChar char="-"/>
            </a:pPr>
            <a:r>
              <a:rPr lang="nb-NO" baseline="0" dirty="0" smtClean="0"/>
              <a:t>Hvorfor er det så få kvinnelige trenere? </a:t>
            </a:r>
            <a:endParaRPr lang="nb-NO" dirty="0"/>
          </a:p>
        </p:txBody>
      </p:sp>
      <p:sp>
        <p:nvSpPr>
          <p:cNvPr id="4" name="Plassholder for lysbildenummer 3"/>
          <p:cNvSpPr>
            <a:spLocks noGrp="1"/>
          </p:cNvSpPr>
          <p:nvPr>
            <p:ph type="sldNum" sz="quarter" idx="10"/>
          </p:nvPr>
        </p:nvSpPr>
        <p:spPr/>
        <p:txBody>
          <a:bodyPr/>
          <a:lstStyle/>
          <a:p>
            <a:fld id="{84E99749-CFDD-4B1D-A572-C06E83639064}" type="slidenum">
              <a:rPr lang="nb-NO" smtClean="0"/>
              <a:t>10</a:t>
            </a:fld>
            <a:endParaRPr lang="nb-NO"/>
          </a:p>
        </p:txBody>
      </p:sp>
    </p:spTree>
    <p:extLst>
      <p:ext uri="{BB962C8B-B14F-4D97-AF65-F5344CB8AC3E}">
        <p14:creationId xmlns:p14="http://schemas.microsoft.com/office/powerpoint/2010/main" val="246575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er mange grunner til det. </a:t>
            </a:r>
          </a:p>
          <a:p>
            <a:endParaRPr lang="nb-NO" dirty="0" smtClean="0"/>
          </a:p>
          <a:p>
            <a:r>
              <a:rPr lang="nb-NO" dirty="0" smtClean="0"/>
              <a:t>Kvinnelige trenere får</a:t>
            </a:r>
            <a:r>
              <a:rPr lang="nb-NO" baseline="0" dirty="0" smtClean="0"/>
              <a:t> lavere lønn enn mannlige trenere. </a:t>
            </a:r>
          </a:p>
          <a:p>
            <a:r>
              <a:rPr lang="nb-NO" baseline="0" dirty="0" smtClean="0"/>
              <a:t>De får stort sett bare trenere kvinnelige utøvere. Svært sjelden ser man kvinnelige trenere som trener menn. </a:t>
            </a:r>
          </a:p>
          <a:p>
            <a:r>
              <a:rPr lang="nb-NO" baseline="0" dirty="0" smtClean="0"/>
              <a:t>Kvinnelige trenere holder seg til </a:t>
            </a:r>
            <a:r>
              <a:rPr lang="nb-NO" baseline="0" dirty="0" err="1" smtClean="0"/>
              <a:t>barne</a:t>
            </a:r>
            <a:r>
              <a:rPr lang="nb-NO" baseline="0" dirty="0" smtClean="0"/>
              <a:t>, ungdoms og breddeidrett. Minst kvinnelige trenere i toppidretten. </a:t>
            </a:r>
          </a:p>
          <a:p>
            <a:r>
              <a:rPr lang="nb-NO" baseline="0" dirty="0" smtClean="0"/>
              <a:t>De får sjelden stillinger som hovedtrenere, er ofte assistenttrenere.</a:t>
            </a:r>
          </a:p>
          <a:p>
            <a:endParaRPr lang="nb-NO" baseline="0" dirty="0" smtClean="0"/>
          </a:p>
          <a:p>
            <a:r>
              <a:rPr lang="nb-NO" baseline="0" dirty="0" smtClean="0"/>
              <a:t>Dette sitatet er hentet fra et norsk forskningsprosjekt på kvinnelige trenere. Hvor da en kvinnelige trener uttrykker frustrasjon over sin arbeidssituasjon og hun sier det at: «Hvorfor har jeg mindre betalt på damesiden når jeg gjør eksakt samme jobb?</a:t>
            </a:r>
          </a:p>
          <a:p>
            <a:endParaRPr lang="nb-NO" baseline="0" dirty="0" smtClean="0"/>
          </a:p>
          <a:p>
            <a:r>
              <a:rPr lang="nb-NO" baseline="0" dirty="0" smtClean="0"/>
              <a:t>Det er også langt flere kvinner som slutter i trenerjobber enn menn. </a:t>
            </a:r>
            <a:r>
              <a:rPr lang="nb-NO" baseline="0" dirty="0" err="1" smtClean="0"/>
              <a:t>Dropout</a:t>
            </a:r>
            <a:r>
              <a:rPr lang="nb-NO" baseline="0" dirty="0" smtClean="0"/>
              <a:t>-raten blant kvinner er på hele 68%, mot 15% blant mannlige trenere. </a:t>
            </a:r>
          </a:p>
          <a:p>
            <a:endParaRPr lang="nb-NO" baseline="0" dirty="0" smtClean="0"/>
          </a:p>
          <a:p>
            <a:endParaRPr lang="nb-NO" dirty="0"/>
          </a:p>
        </p:txBody>
      </p:sp>
      <p:sp>
        <p:nvSpPr>
          <p:cNvPr id="4" name="Plassholder for lysbildenummer 3"/>
          <p:cNvSpPr>
            <a:spLocks noGrp="1"/>
          </p:cNvSpPr>
          <p:nvPr>
            <p:ph type="sldNum" sz="quarter" idx="10"/>
          </p:nvPr>
        </p:nvSpPr>
        <p:spPr/>
        <p:txBody>
          <a:bodyPr/>
          <a:lstStyle/>
          <a:p>
            <a:fld id="{84E99749-CFDD-4B1D-A572-C06E83639064}" type="slidenum">
              <a:rPr lang="nb-NO" smtClean="0"/>
              <a:t>11</a:t>
            </a:fld>
            <a:endParaRPr lang="nb-NO"/>
          </a:p>
        </p:txBody>
      </p:sp>
    </p:spTree>
    <p:extLst>
      <p:ext uri="{BB962C8B-B14F-4D97-AF65-F5344CB8AC3E}">
        <p14:creationId xmlns:p14="http://schemas.microsoft.com/office/powerpoint/2010/main" val="769690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Så vil</a:t>
            </a:r>
            <a:r>
              <a:rPr lang="nb-NO" baseline="0" dirty="0" smtClean="0"/>
              <a:t> jeg si litt om </a:t>
            </a:r>
            <a:r>
              <a:rPr lang="nb-NO" dirty="0" smtClean="0"/>
              <a:t>Lederposisjoner generelt i idretten:</a:t>
            </a:r>
          </a:p>
          <a:p>
            <a:endParaRPr lang="nb-NO" dirty="0" smtClean="0"/>
          </a:p>
          <a:p>
            <a:r>
              <a:rPr lang="nb-NO" dirty="0" smtClean="0"/>
              <a:t>Her har jeg bare samlet noen tall fra den siste store norske undersøkelsen på dette temaet</a:t>
            </a:r>
            <a:r>
              <a:rPr lang="nb-NO" baseline="0" dirty="0" smtClean="0"/>
              <a:t>.  Ha i bakhodet at om lag 40- 45% av </a:t>
            </a:r>
            <a:r>
              <a:rPr lang="nb-NO" baseline="0" dirty="0" err="1" smtClean="0"/>
              <a:t>medlemsskapene</a:t>
            </a:r>
            <a:r>
              <a:rPr lang="nb-NO" baseline="0" dirty="0" smtClean="0"/>
              <a:t> i norsk idrett innehas av kvinner: </a:t>
            </a:r>
          </a:p>
          <a:p>
            <a:endParaRPr lang="nb-NO" dirty="0" smtClean="0"/>
          </a:p>
          <a:p>
            <a:r>
              <a:rPr lang="nb-NO" dirty="0" smtClean="0"/>
              <a:t>Ser man på Presidenter i særforbund</a:t>
            </a:r>
            <a:r>
              <a:rPr lang="nb-NO" baseline="0" dirty="0" smtClean="0"/>
              <a:t> så er det</a:t>
            </a:r>
            <a:r>
              <a:rPr lang="nb-NO" dirty="0" smtClean="0"/>
              <a:t> 18,5% kvinnelige presidenter</a:t>
            </a:r>
            <a:r>
              <a:rPr lang="nb-NO" baseline="0" dirty="0" smtClean="0"/>
              <a:t> i norsk idrett.</a:t>
            </a:r>
            <a:endParaRPr lang="nb-NO" dirty="0" smtClean="0"/>
          </a:p>
          <a:p>
            <a:r>
              <a:rPr lang="nb-NO" dirty="0" smtClean="0"/>
              <a:t>Styreverv i idrettslag</a:t>
            </a:r>
            <a:r>
              <a:rPr lang="nb-NO" baseline="0" dirty="0" smtClean="0"/>
              <a:t> (lokalt)</a:t>
            </a:r>
            <a:r>
              <a:rPr lang="nb-NO" dirty="0" smtClean="0"/>
              <a:t> 22,8% </a:t>
            </a:r>
          </a:p>
          <a:p>
            <a:r>
              <a:rPr lang="nb-NO" dirty="0" smtClean="0"/>
              <a:t>Ledere i idrettskrets og særkretser: 21.1% </a:t>
            </a:r>
          </a:p>
          <a:p>
            <a:r>
              <a:rPr lang="nb-NO" dirty="0" smtClean="0"/>
              <a:t>Idrettsråd: 18.8% </a:t>
            </a:r>
          </a:p>
          <a:p>
            <a:r>
              <a:rPr lang="nb-NO" dirty="0" smtClean="0"/>
              <a:t>Internasjonale lederverv: 17% </a:t>
            </a:r>
          </a:p>
          <a:p>
            <a:endParaRPr lang="nb-NO" dirty="0" smtClean="0"/>
          </a:p>
          <a:p>
            <a:r>
              <a:rPr lang="nb-NO" dirty="0" smtClean="0"/>
              <a:t>Daglige ledere i idrettslag (NIF, 2017): </a:t>
            </a:r>
          </a:p>
          <a:p>
            <a:r>
              <a:rPr lang="nb-NO" dirty="0" smtClean="0"/>
              <a:t>Lokale ledd:  22% </a:t>
            </a:r>
          </a:p>
          <a:p>
            <a:r>
              <a:rPr lang="nb-NO" dirty="0" smtClean="0"/>
              <a:t>Regionale ledd: 29% </a:t>
            </a:r>
          </a:p>
          <a:p>
            <a:r>
              <a:rPr lang="nb-NO" dirty="0" smtClean="0"/>
              <a:t>Sentrale ledd: 28% </a:t>
            </a:r>
          </a:p>
          <a:p>
            <a:endParaRPr lang="nb-NO" dirty="0"/>
          </a:p>
        </p:txBody>
      </p:sp>
      <p:sp>
        <p:nvSpPr>
          <p:cNvPr id="4" name="Plassholder for lysbildenummer 3"/>
          <p:cNvSpPr>
            <a:spLocks noGrp="1"/>
          </p:cNvSpPr>
          <p:nvPr>
            <p:ph type="sldNum" sz="quarter" idx="10"/>
          </p:nvPr>
        </p:nvSpPr>
        <p:spPr/>
        <p:txBody>
          <a:bodyPr/>
          <a:lstStyle/>
          <a:p>
            <a:fld id="{84E99749-CFDD-4B1D-A572-C06E83639064}" type="slidenum">
              <a:rPr lang="nb-NO" smtClean="0"/>
              <a:t>12</a:t>
            </a:fld>
            <a:endParaRPr lang="nb-NO"/>
          </a:p>
        </p:txBody>
      </p:sp>
    </p:spTree>
    <p:extLst>
      <p:ext uri="{BB962C8B-B14F-4D97-AF65-F5344CB8AC3E}">
        <p14:creationId xmlns:p14="http://schemas.microsoft.com/office/powerpoint/2010/main" val="981729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Dette</a:t>
            </a:r>
            <a:r>
              <a:rPr lang="nb-NO" baseline="0" dirty="0" smtClean="0"/>
              <a:t> som jeg har snakket om nå de siste minuttene er litt av bakgrunnen for kronikken jeg skrev om mediedekningen av nyheten rundt Heges innstilling som styreleder i Bodø/Glimt. </a:t>
            </a:r>
          </a:p>
          <a:p>
            <a:endParaRPr lang="nb-NO" baseline="0" dirty="0" smtClean="0"/>
          </a:p>
          <a:p>
            <a:r>
              <a:rPr lang="nb-NO" baseline="0" dirty="0" smtClean="0"/>
              <a:t>Fordi Underrepresentasjonen av kvinner i norsk idrettsledelse er et demokratisk problem om man ønsker at styre og lederverv skal reflektere medlemsmassen.  Og når selv ikke så høyt kvalifiserte damer som Hege anerkjennes for sin erfaring og kunnskap, hvilket håp er det for resten av oss dama i idretten?</a:t>
            </a:r>
          </a:p>
          <a:p>
            <a:endParaRPr lang="nb-NO" baseline="0" dirty="0" smtClean="0"/>
          </a:p>
          <a:p>
            <a:r>
              <a:rPr lang="nb-NO" baseline="0" dirty="0" smtClean="0"/>
              <a:t>Satt litt på spissen, hjelper sånne formuleringer som i disse to avisoverskriftene om man ønsker å få flere kvinnelige ledere inn i idretten? </a:t>
            </a:r>
            <a:endParaRPr lang="nb-NO" dirty="0"/>
          </a:p>
        </p:txBody>
      </p:sp>
      <p:sp>
        <p:nvSpPr>
          <p:cNvPr id="4" name="Plassholder for lysbildenummer 3"/>
          <p:cNvSpPr>
            <a:spLocks noGrp="1"/>
          </p:cNvSpPr>
          <p:nvPr>
            <p:ph type="sldNum" sz="quarter" idx="10"/>
          </p:nvPr>
        </p:nvSpPr>
        <p:spPr/>
        <p:txBody>
          <a:bodyPr/>
          <a:lstStyle/>
          <a:p>
            <a:fld id="{84E99749-CFDD-4B1D-A572-C06E83639064}" type="slidenum">
              <a:rPr lang="nb-NO" smtClean="0"/>
              <a:t>13</a:t>
            </a:fld>
            <a:endParaRPr lang="nb-NO"/>
          </a:p>
        </p:txBody>
      </p:sp>
    </p:spTree>
    <p:extLst>
      <p:ext uri="{BB962C8B-B14F-4D97-AF65-F5344CB8AC3E}">
        <p14:creationId xmlns:p14="http://schemas.microsoft.com/office/powerpoint/2010/main" val="328044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Jeg</a:t>
            </a:r>
            <a:r>
              <a:rPr lang="nb-NO" baseline="0" dirty="0" smtClean="0"/>
              <a:t> vil avslutte med dette sitatet fra Pia Sundhage som er svensk fotballtrener. Hun ble spurt av en journalist om hun trodde hun kunne være trener for et herrelag – og hun svarte:</a:t>
            </a:r>
          </a:p>
          <a:p>
            <a:endParaRPr lang="nb-NO" baseline="0" dirty="0" smtClean="0"/>
          </a:p>
          <a:p>
            <a:r>
              <a:rPr lang="nb-NO" baseline="0" dirty="0" smtClean="0"/>
              <a:t>«</a:t>
            </a:r>
            <a:r>
              <a:rPr lang="nb-NO" baseline="0" dirty="0" err="1" smtClean="0"/>
              <a:t>Well</a:t>
            </a:r>
            <a:r>
              <a:rPr lang="nb-NO" baseline="0" dirty="0" smtClean="0"/>
              <a:t>, Angela Merkel runs a </a:t>
            </a:r>
            <a:r>
              <a:rPr lang="nb-NO" baseline="0" dirty="0" err="1" smtClean="0"/>
              <a:t>whole</a:t>
            </a:r>
            <a:r>
              <a:rPr lang="nb-NO" baseline="0" dirty="0" smtClean="0"/>
              <a:t> </a:t>
            </a:r>
            <a:r>
              <a:rPr lang="nb-NO" baseline="0" dirty="0" err="1" smtClean="0"/>
              <a:t>fucking</a:t>
            </a:r>
            <a:r>
              <a:rPr lang="nb-NO" baseline="0" dirty="0" smtClean="0"/>
              <a:t> country. </a:t>
            </a:r>
            <a:r>
              <a:rPr lang="nb-NO" baseline="0" dirty="0" err="1" smtClean="0"/>
              <a:t>Clearly</a:t>
            </a:r>
            <a:r>
              <a:rPr lang="nb-NO" baseline="0" dirty="0" smtClean="0"/>
              <a:t> I </a:t>
            </a:r>
            <a:r>
              <a:rPr lang="nb-NO" baseline="0" dirty="0" err="1" smtClean="0"/>
              <a:t>can</a:t>
            </a:r>
            <a:r>
              <a:rPr lang="nb-NO" baseline="0" dirty="0" smtClean="0"/>
              <a:t> </a:t>
            </a:r>
            <a:r>
              <a:rPr lang="nb-NO" baseline="0" dirty="0" err="1" smtClean="0"/>
              <a:t>coach</a:t>
            </a:r>
            <a:r>
              <a:rPr lang="nb-NO" baseline="0" dirty="0" smtClean="0"/>
              <a:t> a </a:t>
            </a:r>
            <a:r>
              <a:rPr lang="nb-NO" baseline="0" dirty="0" err="1" smtClean="0"/>
              <a:t>men’s</a:t>
            </a:r>
            <a:r>
              <a:rPr lang="nb-NO" baseline="0" dirty="0" smtClean="0"/>
              <a:t> </a:t>
            </a:r>
            <a:r>
              <a:rPr lang="nb-NO" baseline="0" dirty="0" err="1" smtClean="0"/>
              <a:t>football</a:t>
            </a:r>
            <a:r>
              <a:rPr lang="nb-NO" baseline="0" dirty="0" smtClean="0"/>
              <a:t> team». </a:t>
            </a:r>
          </a:p>
          <a:p>
            <a:endParaRPr lang="nb-NO" baseline="0" dirty="0" smtClean="0"/>
          </a:p>
          <a:p>
            <a:r>
              <a:rPr lang="nb-NO" baseline="0" dirty="0" smtClean="0"/>
              <a:t>Takk for meg! </a:t>
            </a:r>
            <a:endParaRPr lang="nb-NO" dirty="0"/>
          </a:p>
        </p:txBody>
      </p:sp>
      <p:sp>
        <p:nvSpPr>
          <p:cNvPr id="4" name="Plassholder for lysbildenummer 3"/>
          <p:cNvSpPr>
            <a:spLocks noGrp="1"/>
          </p:cNvSpPr>
          <p:nvPr>
            <p:ph type="sldNum" sz="quarter" idx="10"/>
          </p:nvPr>
        </p:nvSpPr>
        <p:spPr/>
        <p:txBody>
          <a:bodyPr/>
          <a:lstStyle/>
          <a:p>
            <a:fld id="{84E99749-CFDD-4B1D-A572-C06E83639064}" type="slidenum">
              <a:rPr lang="nb-NO" smtClean="0"/>
              <a:t>14</a:t>
            </a:fld>
            <a:endParaRPr lang="nb-NO"/>
          </a:p>
        </p:txBody>
      </p:sp>
    </p:spTree>
    <p:extLst>
      <p:ext uri="{BB962C8B-B14F-4D97-AF65-F5344CB8AC3E}">
        <p14:creationId xmlns:p14="http://schemas.microsoft.com/office/powerpoint/2010/main" val="2722346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Og</a:t>
            </a:r>
            <a:r>
              <a:rPr lang="nb-NO" baseline="0" dirty="0" smtClean="0"/>
              <a:t> da tenkte jeg at selv om jeg har skrevet og forsket en god del på kjønn, kvinner, idrett, makt, femininitet og maskulinitet – så hadde det blitt litt for sært og snevert å snakket om en av disse forskningsprosjektene, eller doktorgradsprosjektet mitt her i dag.</a:t>
            </a:r>
          </a:p>
          <a:p>
            <a:endParaRPr lang="nb-NO" baseline="0" dirty="0" smtClean="0"/>
          </a:p>
          <a:p>
            <a:r>
              <a:rPr lang="nb-NO" baseline="0" dirty="0" smtClean="0"/>
              <a:t>Så det jeg vil gjøre, er rett og slett å bruk noen minutta på å si litt om kjønn, idrett og kvinnelige ledere i idretten mer generelt. </a:t>
            </a:r>
            <a:endParaRPr lang="nb-NO" dirty="0"/>
          </a:p>
        </p:txBody>
      </p:sp>
      <p:sp>
        <p:nvSpPr>
          <p:cNvPr id="4" name="Plassholder for lysbildenummer 3"/>
          <p:cNvSpPr>
            <a:spLocks noGrp="1"/>
          </p:cNvSpPr>
          <p:nvPr>
            <p:ph type="sldNum" sz="quarter" idx="10"/>
          </p:nvPr>
        </p:nvSpPr>
        <p:spPr/>
        <p:txBody>
          <a:bodyPr/>
          <a:lstStyle/>
          <a:p>
            <a:fld id="{84E99749-CFDD-4B1D-A572-C06E83639064}" type="slidenum">
              <a:rPr lang="nb-NO" smtClean="0"/>
              <a:t>2</a:t>
            </a:fld>
            <a:endParaRPr lang="nb-NO"/>
          </a:p>
        </p:txBody>
      </p:sp>
    </p:spTree>
    <p:extLst>
      <p:ext uri="{BB962C8B-B14F-4D97-AF65-F5344CB8AC3E}">
        <p14:creationId xmlns:p14="http://schemas.microsoft.com/office/powerpoint/2010/main" val="331079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Nå er det jo ofte sånn at de tingene vi er interessert i som fagfolk og forskere er reletart til våre personlige interesser. Og det som kanskje er litt unikt både med ho Line og med </a:t>
            </a:r>
            <a:r>
              <a:rPr lang="nb-NO" baseline="0" dirty="0" err="1" smtClean="0"/>
              <a:t>mæ</a:t>
            </a:r>
            <a:r>
              <a:rPr lang="nb-NO" baseline="0" dirty="0" smtClean="0"/>
              <a:t>, det er jo det at vi jobba med idrett som et vitenskapelig fagfelt, samtidig som vi er aktiv i idretten som utøvere og trenere. </a:t>
            </a:r>
          </a:p>
          <a:p>
            <a:endParaRPr lang="nb-NO" baseline="0" dirty="0" smtClean="0"/>
          </a:p>
          <a:p>
            <a:r>
              <a:rPr lang="nb-NO" baseline="0" dirty="0" smtClean="0"/>
              <a:t>Og min idrett det er jo boksing. Det her bilde ble tatt under semifinale i Norgesmesterskapet i fjor hvor jeg ble norsk mester. Og det er bare et fantastisk kult bilde akkurat i det den høyre </a:t>
            </a:r>
            <a:r>
              <a:rPr lang="nb-NO" baseline="0" dirty="0" err="1" smtClean="0"/>
              <a:t>kryssen</a:t>
            </a:r>
            <a:r>
              <a:rPr lang="nb-NO" baseline="0" dirty="0" smtClean="0"/>
              <a:t> min treffer motstanderen.  </a:t>
            </a:r>
          </a:p>
          <a:p>
            <a:endParaRPr lang="nb-NO" baseline="0" dirty="0" smtClean="0"/>
          </a:p>
          <a:p>
            <a:r>
              <a:rPr lang="nb-NO" baseline="0" dirty="0" smtClean="0"/>
              <a:t>Og idrett og idrettsdeltakelse skaper jo ekstremt mye følelser og engasjement. For meg, så bruker jeg å si det at boksing det ender med tårer uansett. Om jeg vinner så gråter jeg av glede og om jeg taper så er alt bare grusomt trist.</a:t>
            </a:r>
          </a:p>
          <a:p>
            <a:endParaRPr lang="nb-NO" baseline="0" dirty="0" smtClean="0"/>
          </a:p>
          <a:p>
            <a:r>
              <a:rPr lang="nb-NO" baseline="0" dirty="0" smtClean="0"/>
              <a:t>Og hver gang jeg skal gå kamp, når jeg står nedenfor ringen – rett før jeg skal opp og bokse, så er jeg livredd. Det kjennes ut som om jeg skal gå til min egen henrettelse. Og det er en helt ekstrem følelse som jeg aldri opplever i andre sosiale rom.</a:t>
            </a:r>
          </a:p>
        </p:txBody>
      </p:sp>
      <p:sp>
        <p:nvSpPr>
          <p:cNvPr id="4" name="Plassholder for lysbildenummer 3"/>
          <p:cNvSpPr>
            <a:spLocks noGrp="1"/>
          </p:cNvSpPr>
          <p:nvPr>
            <p:ph type="sldNum" sz="quarter" idx="10"/>
          </p:nvPr>
        </p:nvSpPr>
        <p:spPr/>
        <p:txBody>
          <a:bodyPr/>
          <a:lstStyle/>
          <a:p>
            <a:fld id="{84E99749-CFDD-4B1D-A572-C06E83639064}" type="slidenum">
              <a:rPr lang="nb-NO" smtClean="0"/>
              <a:t>3</a:t>
            </a:fld>
            <a:endParaRPr lang="nb-NO"/>
          </a:p>
        </p:txBody>
      </p:sp>
    </p:spTree>
    <p:extLst>
      <p:ext uri="{BB962C8B-B14F-4D97-AF65-F5344CB8AC3E}">
        <p14:creationId xmlns:p14="http://schemas.microsoft.com/office/powerpoint/2010/main" val="386810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Idrett har ekstremt</a:t>
            </a:r>
            <a:r>
              <a:rPr lang="nb-NO" baseline="0" dirty="0" smtClean="0"/>
              <a:t> mye makt  i samfunnet.  Generelt så kan vi si at:</a:t>
            </a:r>
          </a:p>
          <a:p>
            <a:endParaRPr lang="nb-NO" baseline="0" dirty="0" smtClean="0"/>
          </a:p>
          <a:p>
            <a:r>
              <a:rPr lang="nb-NO" dirty="0" smtClean="0"/>
              <a:t>Idrett er en måte å snakke om samfunnet på</a:t>
            </a:r>
          </a:p>
          <a:p>
            <a:endParaRPr lang="nb-NO" dirty="0" smtClean="0"/>
          </a:p>
          <a:p>
            <a:r>
              <a:rPr lang="nb-NO" dirty="0" smtClean="0"/>
              <a:t>Idretten former og endrer samfunnsmessige oppfatninger om kjønn og likestilling</a:t>
            </a:r>
          </a:p>
          <a:p>
            <a:endParaRPr lang="nb-NO" dirty="0" smtClean="0"/>
          </a:p>
          <a:p>
            <a:r>
              <a:rPr lang="nb-NO" dirty="0" smtClean="0"/>
              <a:t>Idretten kan både legitimere og utfordre</a:t>
            </a:r>
            <a:r>
              <a:rPr lang="nb-NO" baseline="0" dirty="0" smtClean="0"/>
              <a:t> </a:t>
            </a:r>
            <a:r>
              <a:rPr lang="nb-NO" dirty="0" smtClean="0"/>
              <a:t>maktforhold og sosial ulikhet knytt til kjønn</a:t>
            </a:r>
          </a:p>
          <a:p>
            <a:endParaRPr lang="nb-NO" dirty="0" smtClean="0"/>
          </a:p>
          <a:p>
            <a:r>
              <a:rPr lang="nb-NO" dirty="0" smtClean="0"/>
              <a:t>Og dessverre så</a:t>
            </a:r>
            <a:r>
              <a:rPr lang="nb-NO" baseline="0" dirty="0" smtClean="0"/>
              <a:t> har idrett en lei tendens til å </a:t>
            </a:r>
            <a:r>
              <a:rPr lang="nb-NO" dirty="0" smtClean="0"/>
              <a:t>Knytte kjønn til biologi.</a:t>
            </a:r>
            <a:r>
              <a:rPr lang="nb-NO" baseline="0" dirty="0" smtClean="0"/>
              <a:t> Det vil si at man agerer </a:t>
            </a:r>
            <a:r>
              <a:rPr lang="nb-NO" dirty="0" smtClean="0"/>
              <a:t>som om maskulinitet og femininitet er natur og naturskapt  (naturalisering)</a:t>
            </a:r>
          </a:p>
          <a:p>
            <a:endParaRPr lang="nb-NO" dirty="0"/>
          </a:p>
        </p:txBody>
      </p:sp>
      <p:sp>
        <p:nvSpPr>
          <p:cNvPr id="4" name="Plassholder for lysbildenummer 3"/>
          <p:cNvSpPr>
            <a:spLocks noGrp="1"/>
          </p:cNvSpPr>
          <p:nvPr>
            <p:ph type="sldNum" sz="quarter" idx="10"/>
          </p:nvPr>
        </p:nvSpPr>
        <p:spPr/>
        <p:txBody>
          <a:bodyPr/>
          <a:lstStyle/>
          <a:p>
            <a:fld id="{84E99749-CFDD-4B1D-A572-C06E83639064}" type="slidenum">
              <a:rPr lang="nb-NO" smtClean="0"/>
              <a:t>4</a:t>
            </a:fld>
            <a:endParaRPr lang="nb-NO"/>
          </a:p>
        </p:txBody>
      </p:sp>
    </p:spTree>
    <p:extLst>
      <p:ext uri="{BB962C8B-B14F-4D97-AF65-F5344CB8AC3E}">
        <p14:creationId xmlns:p14="http://schemas.microsoft.com/office/powerpoint/2010/main" val="187879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Rent historisk så er de aller fleste idretter skapt av og for menn.</a:t>
            </a:r>
          </a:p>
          <a:p>
            <a:endParaRPr lang="nb-NO" dirty="0" smtClean="0"/>
          </a:p>
          <a:p>
            <a:r>
              <a:rPr lang="nb-NO" dirty="0" smtClean="0"/>
              <a:t>Det vil si at menn</a:t>
            </a:r>
            <a:r>
              <a:rPr lang="nb-NO" baseline="0" dirty="0" smtClean="0"/>
              <a:t>, mannskroppen og de fysiske forutsetningene og prestasjonene denne kan gjøre blir sett på som ‘normalen’ i idretten. Kvinner og kvinnekropper blir ofte målt opp mot menn og mannskropper i idretten – For eksempel: «Du løper ganske fort til å være ei jente» eller «du slår ganske bra for ei dame». </a:t>
            </a:r>
          </a:p>
        </p:txBody>
      </p:sp>
      <p:sp>
        <p:nvSpPr>
          <p:cNvPr id="4" name="Plassholder for lysbildenummer 3"/>
          <p:cNvSpPr>
            <a:spLocks noGrp="1"/>
          </p:cNvSpPr>
          <p:nvPr>
            <p:ph type="sldNum" sz="quarter" idx="10"/>
          </p:nvPr>
        </p:nvSpPr>
        <p:spPr/>
        <p:txBody>
          <a:bodyPr/>
          <a:lstStyle/>
          <a:p>
            <a:fld id="{84E99749-CFDD-4B1D-A572-C06E83639064}" type="slidenum">
              <a:rPr lang="nb-NO" smtClean="0"/>
              <a:t>5</a:t>
            </a:fld>
            <a:endParaRPr lang="nb-NO"/>
          </a:p>
        </p:txBody>
      </p:sp>
    </p:spTree>
    <p:extLst>
      <p:ext uri="{BB962C8B-B14F-4D97-AF65-F5344CB8AC3E}">
        <p14:creationId xmlns:p14="http://schemas.microsoft.com/office/powerpoint/2010/main" val="3125862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smtClean="0"/>
              <a:t>‘Damned if you do, Damned if you don’t!’ – med </a:t>
            </a:r>
            <a:r>
              <a:rPr lang="en-US" dirty="0" err="1" smtClean="0"/>
              <a:t>dette</a:t>
            </a:r>
            <a:r>
              <a:rPr lang="en-US" baseline="0" dirty="0" smtClean="0"/>
              <a:t> </a:t>
            </a:r>
            <a:r>
              <a:rPr lang="en-US" baseline="0" dirty="0" err="1" smtClean="0"/>
              <a:t>så</a:t>
            </a:r>
            <a:r>
              <a:rPr lang="en-US" baseline="0" dirty="0" smtClean="0"/>
              <a:t> </a:t>
            </a:r>
            <a:r>
              <a:rPr lang="en-US" baseline="0" dirty="0" err="1" smtClean="0"/>
              <a:t>mener</a:t>
            </a:r>
            <a:r>
              <a:rPr lang="en-US" baseline="0" dirty="0" smtClean="0"/>
              <a:t> </a:t>
            </a:r>
            <a:r>
              <a:rPr lang="en-US" baseline="0" dirty="0" err="1" smtClean="0"/>
              <a:t>jeg</a:t>
            </a:r>
            <a:r>
              <a:rPr lang="en-US" baseline="0" dirty="0" smtClean="0"/>
              <a:t> at </a:t>
            </a:r>
            <a:r>
              <a:rPr lang="en-US" baseline="0" dirty="0" err="1" smtClean="0"/>
              <a:t>hva</a:t>
            </a:r>
            <a:r>
              <a:rPr lang="en-US" baseline="0" dirty="0" smtClean="0"/>
              <a:t> </a:t>
            </a:r>
            <a:r>
              <a:rPr lang="en-US" baseline="0" dirty="0" err="1" smtClean="0"/>
              <a:t>enn</a:t>
            </a:r>
            <a:r>
              <a:rPr lang="en-US" baseline="0" dirty="0" smtClean="0"/>
              <a:t> du </a:t>
            </a:r>
            <a:r>
              <a:rPr lang="en-US" baseline="0" dirty="0" err="1" smtClean="0"/>
              <a:t>gjør</a:t>
            </a:r>
            <a:r>
              <a:rPr lang="en-US" baseline="0" dirty="0" smtClean="0"/>
              <a:t> </a:t>
            </a:r>
            <a:r>
              <a:rPr lang="en-US" baseline="0" dirty="0" err="1" smtClean="0"/>
              <a:t>som</a:t>
            </a:r>
            <a:r>
              <a:rPr lang="en-US" baseline="0" dirty="0" smtClean="0"/>
              <a:t> </a:t>
            </a:r>
            <a:r>
              <a:rPr lang="en-US" baseline="0" dirty="0" err="1" smtClean="0"/>
              <a:t>kvinnelig</a:t>
            </a:r>
            <a:r>
              <a:rPr lang="en-US" baseline="0" dirty="0" smtClean="0"/>
              <a:t> </a:t>
            </a:r>
            <a:r>
              <a:rPr lang="en-US" baseline="0" dirty="0" err="1" smtClean="0"/>
              <a:t>idrettsutøver</a:t>
            </a:r>
            <a:r>
              <a:rPr lang="en-US" baseline="0" dirty="0" smtClean="0"/>
              <a:t> </a:t>
            </a:r>
            <a:r>
              <a:rPr lang="en-US" baseline="0" dirty="0" err="1" smtClean="0"/>
              <a:t>så</a:t>
            </a:r>
            <a:r>
              <a:rPr lang="en-US" baseline="0" dirty="0" smtClean="0"/>
              <a:t> </a:t>
            </a:r>
            <a:r>
              <a:rPr lang="en-US" baseline="0" dirty="0" err="1" smtClean="0"/>
              <a:t>skaper</a:t>
            </a:r>
            <a:r>
              <a:rPr lang="en-US" baseline="0" dirty="0" smtClean="0"/>
              <a:t> </a:t>
            </a:r>
            <a:r>
              <a:rPr lang="en-US" baseline="0" dirty="0" err="1" smtClean="0"/>
              <a:t>det</a:t>
            </a:r>
            <a:r>
              <a:rPr lang="en-US" baseline="0" dirty="0" smtClean="0"/>
              <a:t> </a:t>
            </a:r>
            <a:r>
              <a:rPr lang="en-US" baseline="0" dirty="0" err="1" smtClean="0"/>
              <a:t>problemer</a:t>
            </a:r>
            <a:r>
              <a:rPr lang="en-US" baseline="0" dirty="0" smtClean="0"/>
              <a:t>. </a:t>
            </a:r>
          </a:p>
          <a:p>
            <a:endParaRPr lang="en-US" baseline="0" dirty="0" smtClean="0"/>
          </a:p>
          <a:p>
            <a:r>
              <a:rPr lang="en-US" baseline="0" dirty="0" err="1" smtClean="0"/>
              <a:t>Kvinnelige</a:t>
            </a:r>
            <a:r>
              <a:rPr lang="en-US" baseline="0" dirty="0" smtClean="0"/>
              <a:t> </a:t>
            </a:r>
            <a:r>
              <a:rPr lang="en-US" baseline="0" dirty="0" err="1" smtClean="0"/>
              <a:t>idrettsutøver</a:t>
            </a:r>
            <a:r>
              <a:rPr lang="en-US" baseline="0" dirty="0" smtClean="0"/>
              <a:t> </a:t>
            </a:r>
            <a:r>
              <a:rPr lang="en-US" baseline="0" dirty="0" err="1" smtClean="0"/>
              <a:t>blir</a:t>
            </a:r>
            <a:r>
              <a:rPr lang="en-US" baseline="0" dirty="0" smtClean="0"/>
              <a:t> </a:t>
            </a:r>
            <a:r>
              <a:rPr lang="en-US" baseline="0" dirty="0" err="1" smtClean="0"/>
              <a:t>ofte</a:t>
            </a:r>
            <a:r>
              <a:rPr lang="en-US" baseline="0" dirty="0" smtClean="0"/>
              <a:t> </a:t>
            </a:r>
            <a:r>
              <a:rPr lang="en-US" baseline="0" dirty="0" err="1" smtClean="0"/>
              <a:t>utsatt</a:t>
            </a:r>
            <a:r>
              <a:rPr lang="en-US" baseline="0" dirty="0" smtClean="0"/>
              <a:t> for </a:t>
            </a:r>
            <a:r>
              <a:rPr lang="en-US" baseline="0" dirty="0" err="1" smtClean="0"/>
              <a:t>en</a:t>
            </a:r>
            <a:r>
              <a:rPr lang="en-US" baseline="0" dirty="0" smtClean="0"/>
              <a:t> </a:t>
            </a:r>
            <a:r>
              <a:rPr lang="en-US" baseline="0" dirty="0" err="1" smtClean="0"/>
              <a:t>dobbel</a:t>
            </a:r>
            <a:r>
              <a:rPr lang="en-US" baseline="0" dirty="0" smtClean="0"/>
              <a:t> standard </a:t>
            </a:r>
            <a:r>
              <a:rPr lang="en-US" baseline="0" dirty="0" err="1" smtClean="0"/>
              <a:t>hvor</a:t>
            </a:r>
            <a:r>
              <a:rPr lang="en-US" baseline="0" dirty="0" smtClean="0"/>
              <a:t> </a:t>
            </a:r>
            <a:r>
              <a:rPr lang="en-US" baseline="0" dirty="0" err="1" smtClean="0"/>
              <a:t>deres</a:t>
            </a:r>
            <a:r>
              <a:rPr lang="en-US" baseline="0" dirty="0" smtClean="0"/>
              <a:t> </a:t>
            </a:r>
            <a:r>
              <a:rPr lang="en-US" baseline="0" dirty="0" err="1" smtClean="0"/>
              <a:t>prestasjoner</a:t>
            </a:r>
            <a:r>
              <a:rPr lang="en-US" baseline="0" dirty="0" smtClean="0"/>
              <a:t> </a:t>
            </a:r>
            <a:r>
              <a:rPr lang="en-US" baseline="0" dirty="0" err="1" smtClean="0"/>
              <a:t>skal</a:t>
            </a:r>
            <a:r>
              <a:rPr lang="en-US" baseline="0" dirty="0" smtClean="0"/>
              <a:t> </a:t>
            </a:r>
            <a:r>
              <a:rPr lang="en-US" baseline="0" dirty="0" err="1" smtClean="0"/>
              <a:t>måles</a:t>
            </a:r>
            <a:r>
              <a:rPr lang="en-US" baseline="0" dirty="0" smtClean="0"/>
              <a:t> </a:t>
            </a:r>
            <a:r>
              <a:rPr lang="en-US" baseline="0" dirty="0" err="1" smtClean="0"/>
              <a:t>opp</a:t>
            </a:r>
            <a:r>
              <a:rPr lang="en-US" baseline="0" dirty="0" smtClean="0"/>
              <a:t> mot </a:t>
            </a:r>
            <a:r>
              <a:rPr lang="en-US" baseline="0" dirty="0" err="1" smtClean="0"/>
              <a:t>mannskroppen</a:t>
            </a:r>
            <a:r>
              <a:rPr lang="en-US" baseline="0" dirty="0" smtClean="0"/>
              <a:t>, </a:t>
            </a:r>
            <a:r>
              <a:rPr lang="en-US" baseline="0" dirty="0" err="1" smtClean="0"/>
              <a:t>mens</a:t>
            </a:r>
            <a:r>
              <a:rPr lang="en-US" baseline="0" dirty="0" smtClean="0"/>
              <a:t> de </a:t>
            </a:r>
            <a:r>
              <a:rPr lang="en-US" baseline="0" dirty="0" err="1" smtClean="0"/>
              <a:t>samtidig</a:t>
            </a:r>
            <a:r>
              <a:rPr lang="en-US" baseline="0" dirty="0" smtClean="0"/>
              <a:t> </a:t>
            </a:r>
            <a:r>
              <a:rPr lang="en-US" baseline="0" dirty="0" err="1" smtClean="0"/>
              <a:t>skal</a:t>
            </a:r>
            <a:r>
              <a:rPr lang="en-US" baseline="0" dirty="0" smtClean="0"/>
              <a:t> </a:t>
            </a:r>
            <a:r>
              <a:rPr lang="en-US" baseline="0" dirty="0" err="1" smtClean="0"/>
              <a:t>passe</a:t>
            </a:r>
            <a:r>
              <a:rPr lang="en-US" baseline="0" dirty="0" smtClean="0"/>
              <a:t> inn </a:t>
            </a:r>
            <a:r>
              <a:rPr lang="en-US" baseline="0" dirty="0" err="1" smtClean="0"/>
              <a:t>i</a:t>
            </a:r>
            <a:r>
              <a:rPr lang="en-US" baseline="0" dirty="0" smtClean="0"/>
              <a:t> </a:t>
            </a:r>
            <a:r>
              <a:rPr lang="en-US" baseline="0" dirty="0" err="1" smtClean="0"/>
              <a:t>normer</a:t>
            </a:r>
            <a:r>
              <a:rPr lang="en-US" baseline="0" dirty="0" smtClean="0"/>
              <a:t> for </a:t>
            </a:r>
            <a:r>
              <a:rPr lang="en-US" baseline="0" dirty="0" err="1" smtClean="0"/>
              <a:t>tradisjonell</a:t>
            </a:r>
            <a:r>
              <a:rPr lang="en-US" baseline="0" dirty="0" smtClean="0"/>
              <a:t> </a:t>
            </a:r>
            <a:r>
              <a:rPr lang="en-US" baseline="0" dirty="0" err="1" smtClean="0"/>
              <a:t>femininitet</a:t>
            </a:r>
            <a:r>
              <a:rPr lang="en-US" baseline="0" dirty="0" smtClean="0"/>
              <a:t>. </a:t>
            </a:r>
          </a:p>
          <a:p>
            <a:endParaRPr lang="en-US" baseline="0" dirty="0" smtClean="0"/>
          </a:p>
          <a:p>
            <a:r>
              <a:rPr lang="en-US" baseline="0" dirty="0" smtClean="0"/>
              <a:t>Her </a:t>
            </a:r>
            <a:r>
              <a:rPr lang="en-US" baseline="0" dirty="0" err="1" smtClean="0"/>
              <a:t>har</a:t>
            </a:r>
            <a:r>
              <a:rPr lang="en-US" baseline="0" dirty="0" smtClean="0"/>
              <a:t> </a:t>
            </a:r>
            <a:r>
              <a:rPr lang="en-US" baseline="0" dirty="0" err="1" smtClean="0"/>
              <a:t>jeg</a:t>
            </a:r>
            <a:r>
              <a:rPr lang="en-US" baseline="0" dirty="0" smtClean="0"/>
              <a:t> </a:t>
            </a:r>
            <a:r>
              <a:rPr lang="en-US" baseline="0" dirty="0" err="1" smtClean="0"/>
              <a:t>tre</a:t>
            </a:r>
            <a:r>
              <a:rPr lang="en-US" baseline="0" dirty="0" smtClean="0"/>
              <a:t> </a:t>
            </a:r>
            <a:r>
              <a:rPr lang="en-US" baseline="0" dirty="0" err="1" smtClean="0"/>
              <a:t>eksempler</a:t>
            </a:r>
            <a:r>
              <a:rPr lang="en-US" baseline="0" dirty="0" smtClean="0"/>
              <a:t> </a:t>
            </a:r>
            <a:r>
              <a:rPr lang="en-US" baseline="0" dirty="0" err="1" smtClean="0"/>
              <a:t>på</a:t>
            </a:r>
            <a:r>
              <a:rPr lang="en-US" baseline="0" dirty="0" smtClean="0"/>
              <a:t> </a:t>
            </a:r>
            <a:r>
              <a:rPr lang="en-US" baseline="0" dirty="0" err="1" smtClean="0"/>
              <a:t>kvinnelige</a:t>
            </a:r>
            <a:r>
              <a:rPr lang="en-US" baseline="0" dirty="0" smtClean="0"/>
              <a:t> </a:t>
            </a:r>
            <a:r>
              <a:rPr lang="en-US" baseline="0" dirty="0" err="1" smtClean="0"/>
              <a:t>idrettsutøvere</a:t>
            </a:r>
            <a:r>
              <a:rPr lang="en-US" baseline="0" dirty="0" smtClean="0"/>
              <a:t> </a:t>
            </a:r>
            <a:r>
              <a:rPr lang="en-US" baseline="0" dirty="0" err="1" smtClean="0"/>
              <a:t>som</a:t>
            </a:r>
            <a:r>
              <a:rPr lang="en-US" baseline="0" dirty="0" smtClean="0"/>
              <a:t> </a:t>
            </a:r>
            <a:r>
              <a:rPr lang="en-US" baseline="0" dirty="0" err="1" smtClean="0"/>
              <a:t>fremstilles</a:t>
            </a:r>
            <a:r>
              <a:rPr lang="en-US" baseline="0" dirty="0" smtClean="0"/>
              <a:t> </a:t>
            </a:r>
            <a:r>
              <a:rPr lang="en-US" baseline="0" dirty="0" err="1" smtClean="0"/>
              <a:t>på</a:t>
            </a:r>
            <a:r>
              <a:rPr lang="en-US" baseline="0" dirty="0" smtClean="0"/>
              <a:t> </a:t>
            </a:r>
            <a:r>
              <a:rPr lang="en-US" baseline="0" dirty="0" err="1" smtClean="0"/>
              <a:t>ulike</a:t>
            </a:r>
            <a:r>
              <a:rPr lang="en-US" baseline="0" dirty="0" smtClean="0"/>
              <a:t> </a:t>
            </a:r>
            <a:r>
              <a:rPr lang="en-US" baseline="0" dirty="0" err="1" smtClean="0"/>
              <a:t>måter</a:t>
            </a:r>
            <a:r>
              <a:rPr lang="en-US" baseline="0" dirty="0" smtClean="0"/>
              <a:t>. </a:t>
            </a:r>
          </a:p>
          <a:p>
            <a:r>
              <a:rPr lang="en-US" baseline="0" dirty="0" smtClean="0"/>
              <a:t>Marit </a:t>
            </a:r>
            <a:r>
              <a:rPr lang="en-US" baseline="0" dirty="0" err="1" smtClean="0"/>
              <a:t>Bjørgen</a:t>
            </a:r>
            <a:r>
              <a:rPr lang="en-US" baseline="0" dirty="0" smtClean="0"/>
              <a:t> </a:t>
            </a:r>
            <a:r>
              <a:rPr lang="en-US" baseline="0" dirty="0" err="1" smtClean="0"/>
              <a:t>får</a:t>
            </a:r>
            <a:r>
              <a:rPr lang="en-US" baseline="0" dirty="0" smtClean="0"/>
              <a:t> </a:t>
            </a:r>
            <a:r>
              <a:rPr lang="en-US" baseline="0" dirty="0" err="1" smtClean="0"/>
              <a:t>ofte</a:t>
            </a:r>
            <a:r>
              <a:rPr lang="en-US" baseline="0" dirty="0" smtClean="0"/>
              <a:t> </a:t>
            </a:r>
            <a:r>
              <a:rPr lang="en-US" baseline="0" dirty="0" err="1" smtClean="0"/>
              <a:t>kritikk</a:t>
            </a:r>
            <a:r>
              <a:rPr lang="en-US" baseline="0" dirty="0" smtClean="0"/>
              <a:t> for å </a:t>
            </a:r>
            <a:r>
              <a:rPr lang="en-US" baseline="0" dirty="0" err="1" smtClean="0"/>
              <a:t>være</a:t>
            </a:r>
            <a:r>
              <a:rPr lang="en-US" baseline="0" dirty="0" smtClean="0"/>
              <a:t> ‘for </a:t>
            </a:r>
            <a:r>
              <a:rPr lang="en-US" baseline="0" dirty="0" err="1" smtClean="0"/>
              <a:t>muskuløs</a:t>
            </a:r>
            <a:r>
              <a:rPr lang="en-US" baseline="0" dirty="0" smtClean="0"/>
              <a:t>’ – et </a:t>
            </a:r>
            <a:r>
              <a:rPr lang="en-US" baseline="0" dirty="0" err="1" smtClean="0"/>
              <a:t>godt</a:t>
            </a:r>
            <a:r>
              <a:rPr lang="en-US" baseline="0" dirty="0" smtClean="0"/>
              <a:t> </a:t>
            </a:r>
            <a:r>
              <a:rPr lang="en-US" baseline="0" dirty="0" err="1" smtClean="0"/>
              <a:t>eksempel</a:t>
            </a:r>
            <a:r>
              <a:rPr lang="en-US" baseline="0" dirty="0" smtClean="0"/>
              <a:t> </a:t>
            </a:r>
            <a:r>
              <a:rPr lang="en-US" baseline="0" dirty="0" err="1" smtClean="0"/>
              <a:t>på</a:t>
            </a:r>
            <a:r>
              <a:rPr lang="en-US" baseline="0" dirty="0" smtClean="0"/>
              <a:t> at du </a:t>
            </a:r>
            <a:r>
              <a:rPr lang="en-US" baseline="0" dirty="0" err="1" smtClean="0"/>
              <a:t>som</a:t>
            </a:r>
            <a:r>
              <a:rPr lang="en-US" baseline="0" dirty="0" smtClean="0"/>
              <a:t> </a:t>
            </a:r>
            <a:r>
              <a:rPr lang="en-US" baseline="0" dirty="0" err="1" smtClean="0"/>
              <a:t>kvinnelig</a:t>
            </a:r>
            <a:r>
              <a:rPr lang="en-US" baseline="0" dirty="0" smtClean="0"/>
              <a:t> </a:t>
            </a:r>
            <a:r>
              <a:rPr lang="en-US" baseline="0" dirty="0" err="1" smtClean="0"/>
              <a:t>utøver</a:t>
            </a:r>
            <a:r>
              <a:rPr lang="en-US" baseline="0" dirty="0" smtClean="0"/>
              <a:t> </a:t>
            </a:r>
            <a:r>
              <a:rPr lang="en-US" baseline="0" dirty="0" err="1" smtClean="0"/>
              <a:t>skal</a:t>
            </a:r>
            <a:r>
              <a:rPr lang="en-US" baseline="0" dirty="0" smtClean="0"/>
              <a:t> </a:t>
            </a:r>
            <a:r>
              <a:rPr lang="en-US" baseline="0" dirty="0" err="1" smtClean="0"/>
              <a:t>trene</a:t>
            </a:r>
            <a:r>
              <a:rPr lang="en-US" baseline="0" dirty="0" smtClean="0"/>
              <a:t> Steinhardt </a:t>
            </a:r>
            <a:r>
              <a:rPr lang="en-US" baseline="0" dirty="0" err="1" smtClean="0"/>
              <a:t>og</a:t>
            </a:r>
            <a:r>
              <a:rPr lang="en-US" baseline="0" dirty="0" smtClean="0"/>
              <a:t> </a:t>
            </a:r>
            <a:r>
              <a:rPr lang="en-US" baseline="0" dirty="0" err="1" smtClean="0"/>
              <a:t>prestere</a:t>
            </a:r>
            <a:r>
              <a:rPr lang="en-US" baseline="0" dirty="0" smtClean="0"/>
              <a:t> </a:t>
            </a:r>
            <a:r>
              <a:rPr lang="en-US" baseline="0" dirty="0" err="1" smtClean="0"/>
              <a:t>ekstremt</a:t>
            </a:r>
            <a:r>
              <a:rPr lang="en-US" baseline="0" dirty="0" smtClean="0"/>
              <a:t>, men at </a:t>
            </a:r>
            <a:r>
              <a:rPr lang="en-US" baseline="0" dirty="0" err="1" smtClean="0"/>
              <a:t>dette</a:t>
            </a:r>
            <a:r>
              <a:rPr lang="en-US" baseline="0" dirty="0" smtClean="0"/>
              <a:t> </a:t>
            </a:r>
            <a:r>
              <a:rPr lang="en-US" baseline="0" dirty="0" err="1" smtClean="0"/>
              <a:t>ikke</a:t>
            </a:r>
            <a:r>
              <a:rPr lang="en-US" baseline="0" dirty="0" smtClean="0"/>
              <a:t> </a:t>
            </a:r>
            <a:r>
              <a:rPr lang="en-US" baseline="0" dirty="0" err="1" smtClean="0"/>
              <a:t>må</a:t>
            </a:r>
            <a:r>
              <a:rPr lang="en-US" baseline="0" dirty="0" smtClean="0"/>
              <a:t> vises for </a:t>
            </a:r>
            <a:r>
              <a:rPr lang="en-US" baseline="0" dirty="0" err="1" smtClean="0"/>
              <a:t>mye</a:t>
            </a:r>
            <a:r>
              <a:rPr lang="en-US" baseline="0" dirty="0" smtClean="0"/>
              <a:t> </a:t>
            </a:r>
            <a:r>
              <a:rPr lang="en-US" baseline="0" dirty="0" err="1" smtClean="0"/>
              <a:t>på</a:t>
            </a:r>
            <a:r>
              <a:rPr lang="en-US" baseline="0" dirty="0" smtClean="0"/>
              <a:t> </a:t>
            </a:r>
            <a:r>
              <a:rPr lang="en-US" baseline="0" dirty="0" err="1" smtClean="0"/>
              <a:t>kroppen</a:t>
            </a:r>
            <a:r>
              <a:rPr lang="en-US" baseline="0" dirty="0" smtClean="0"/>
              <a:t> din.</a:t>
            </a:r>
          </a:p>
          <a:p>
            <a:endParaRPr lang="en-US" baseline="0" dirty="0" smtClean="0"/>
          </a:p>
          <a:p>
            <a:r>
              <a:rPr lang="en-US" baseline="0" dirty="0" err="1" smtClean="0"/>
              <a:t>Til</a:t>
            </a:r>
            <a:r>
              <a:rPr lang="en-US" baseline="0" dirty="0" smtClean="0"/>
              <a:t> </a:t>
            </a:r>
            <a:r>
              <a:rPr lang="en-US" baseline="0" dirty="0" err="1" smtClean="0"/>
              <a:t>høyre</a:t>
            </a:r>
            <a:r>
              <a:rPr lang="en-US" baseline="0" dirty="0" smtClean="0"/>
              <a:t> </a:t>
            </a:r>
            <a:r>
              <a:rPr lang="en-US" baseline="0" dirty="0" err="1" smtClean="0"/>
              <a:t>har</a:t>
            </a:r>
            <a:r>
              <a:rPr lang="en-US" baseline="0" dirty="0" smtClean="0"/>
              <a:t> vi Mikaela Lauren </a:t>
            </a:r>
            <a:r>
              <a:rPr lang="en-US" baseline="0" dirty="0" err="1" smtClean="0"/>
              <a:t>som</a:t>
            </a:r>
            <a:r>
              <a:rPr lang="en-US" baseline="0" dirty="0" smtClean="0"/>
              <a:t> </a:t>
            </a:r>
            <a:r>
              <a:rPr lang="en-US" baseline="0" dirty="0" err="1" smtClean="0"/>
              <a:t>har</a:t>
            </a:r>
            <a:r>
              <a:rPr lang="en-US" baseline="0" dirty="0" smtClean="0"/>
              <a:t> </a:t>
            </a:r>
            <a:r>
              <a:rPr lang="en-US" baseline="0" dirty="0" err="1" smtClean="0"/>
              <a:t>posert</a:t>
            </a:r>
            <a:r>
              <a:rPr lang="en-US" baseline="0" dirty="0" smtClean="0"/>
              <a:t> </a:t>
            </a:r>
            <a:r>
              <a:rPr lang="en-US" baseline="0" dirty="0" err="1" smtClean="0"/>
              <a:t>delvis</a:t>
            </a:r>
            <a:r>
              <a:rPr lang="en-US" baseline="0" dirty="0" smtClean="0"/>
              <a:t> </a:t>
            </a:r>
            <a:r>
              <a:rPr lang="en-US" baseline="0" dirty="0" err="1" smtClean="0"/>
              <a:t>naken</a:t>
            </a:r>
            <a:r>
              <a:rPr lang="en-US" baseline="0" dirty="0" smtClean="0"/>
              <a:t> </a:t>
            </a:r>
            <a:r>
              <a:rPr lang="en-US" baseline="0" dirty="0" err="1" smtClean="0"/>
              <a:t>på</a:t>
            </a:r>
            <a:r>
              <a:rPr lang="en-US" baseline="0" dirty="0" smtClean="0"/>
              <a:t> </a:t>
            </a:r>
            <a:r>
              <a:rPr lang="en-US" baseline="0" dirty="0" err="1" smtClean="0"/>
              <a:t>en</a:t>
            </a:r>
            <a:r>
              <a:rPr lang="en-US" baseline="0" dirty="0" smtClean="0"/>
              <a:t> </a:t>
            </a:r>
            <a:r>
              <a:rPr lang="en-US" baseline="0" dirty="0" err="1" smtClean="0"/>
              <a:t>noe</a:t>
            </a:r>
            <a:r>
              <a:rPr lang="en-US" baseline="0" dirty="0" smtClean="0"/>
              <a:t> </a:t>
            </a:r>
            <a:r>
              <a:rPr lang="en-US" baseline="0" dirty="0" err="1" smtClean="0"/>
              <a:t>seksualisert</a:t>
            </a:r>
            <a:r>
              <a:rPr lang="en-US" baseline="0" dirty="0" smtClean="0"/>
              <a:t> </a:t>
            </a:r>
            <a:r>
              <a:rPr lang="en-US" baseline="0" dirty="0" err="1" smtClean="0"/>
              <a:t>måte</a:t>
            </a:r>
            <a:r>
              <a:rPr lang="en-US" baseline="0" dirty="0" smtClean="0"/>
              <a:t>.  </a:t>
            </a:r>
            <a:r>
              <a:rPr lang="en-US" baseline="0" dirty="0" err="1" smtClean="0"/>
              <a:t>Kvinnelige</a:t>
            </a:r>
            <a:r>
              <a:rPr lang="en-US" baseline="0" dirty="0" smtClean="0"/>
              <a:t> </a:t>
            </a:r>
            <a:r>
              <a:rPr lang="en-US" baseline="0" dirty="0" err="1" smtClean="0"/>
              <a:t>utøvere</a:t>
            </a:r>
            <a:r>
              <a:rPr lang="en-US" baseline="0" dirty="0" smtClean="0"/>
              <a:t> </a:t>
            </a:r>
            <a:r>
              <a:rPr lang="en-US" baseline="0" dirty="0" err="1" smtClean="0"/>
              <a:t>må</a:t>
            </a:r>
            <a:r>
              <a:rPr lang="en-US" baseline="0" dirty="0" smtClean="0"/>
              <a:t> </a:t>
            </a:r>
            <a:r>
              <a:rPr lang="en-US" baseline="0" dirty="0" err="1" smtClean="0"/>
              <a:t>ofte</a:t>
            </a:r>
            <a:r>
              <a:rPr lang="en-US" baseline="0" dirty="0" smtClean="0"/>
              <a:t> </a:t>
            </a:r>
            <a:r>
              <a:rPr lang="en-US" baseline="0" dirty="0" err="1" smtClean="0"/>
              <a:t>spille</a:t>
            </a:r>
            <a:r>
              <a:rPr lang="en-US" baseline="0" dirty="0" smtClean="0"/>
              <a:t> </a:t>
            </a:r>
            <a:r>
              <a:rPr lang="en-US" baseline="0" dirty="0" err="1" smtClean="0"/>
              <a:t>på</a:t>
            </a:r>
            <a:r>
              <a:rPr lang="en-US" baseline="0" dirty="0" smtClean="0"/>
              <a:t> sex </a:t>
            </a:r>
            <a:r>
              <a:rPr lang="en-US" baseline="0" dirty="0" err="1" smtClean="0"/>
              <a:t>og</a:t>
            </a:r>
            <a:r>
              <a:rPr lang="en-US" baseline="0" dirty="0" smtClean="0"/>
              <a:t> </a:t>
            </a:r>
            <a:r>
              <a:rPr lang="en-US" baseline="0" dirty="0" err="1" smtClean="0"/>
              <a:t>utseende</a:t>
            </a:r>
            <a:r>
              <a:rPr lang="en-US" baseline="0" dirty="0" smtClean="0"/>
              <a:t> for å </a:t>
            </a:r>
            <a:r>
              <a:rPr lang="en-US" baseline="0" dirty="0" err="1" smtClean="0"/>
              <a:t>få</a:t>
            </a:r>
            <a:r>
              <a:rPr lang="en-US" baseline="0" dirty="0" smtClean="0"/>
              <a:t> </a:t>
            </a:r>
            <a:r>
              <a:rPr lang="en-US" baseline="0" dirty="0" err="1" smtClean="0"/>
              <a:t>medieoppmerksomhet</a:t>
            </a:r>
            <a:r>
              <a:rPr lang="en-US" baseline="0" dirty="0" smtClean="0"/>
              <a:t> </a:t>
            </a:r>
            <a:r>
              <a:rPr lang="en-US" baseline="0" dirty="0" err="1" smtClean="0"/>
              <a:t>rundt</a:t>
            </a:r>
            <a:r>
              <a:rPr lang="en-US" baseline="0" dirty="0" smtClean="0"/>
              <a:t> sine </a:t>
            </a:r>
            <a:r>
              <a:rPr lang="en-US" baseline="0" dirty="0" err="1" smtClean="0"/>
              <a:t>idrettsprestasjoner</a:t>
            </a:r>
            <a:r>
              <a:rPr lang="en-US" baseline="0" dirty="0" smtClean="0"/>
              <a:t>. </a:t>
            </a:r>
            <a:r>
              <a:rPr lang="en-US" baseline="0" dirty="0" err="1" smtClean="0"/>
              <a:t>Dette</a:t>
            </a:r>
            <a:r>
              <a:rPr lang="en-US" baseline="0" dirty="0" smtClean="0"/>
              <a:t> </a:t>
            </a:r>
            <a:r>
              <a:rPr lang="en-US" baseline="0" dirty="0" err="1" smtClean="0"/>
              <a:t>fører</a:t>
            </a:r>
            <a:r>
              <a:rPr lang="en-US" baseline="0" dirty="0" smtClean="0"/>
              <a:t> </a:t>
            </a:r>
            <a:r>
              <a:rPr lang="en-US" baseline="0" dirty="0" err="1" smtClean="0"/>
              <a:t>igjen</a:t>
            </a:r>
            <a:r>
              <a:rPr lang="en-US" baseline="0" dirty="0" smtClean="0"/>
              <a:t> </a:t>
            </a:r>
            <a:r>
              <a:rPr lang="en-US" baseline="0" dirty="0" err="1" smtClean="0"/>
              <a:t>ofte</a:t>
            </a:r>
            <a:r>
              <a:rPr lang="en-US" baseline="0" dirty="0" smtClean="0"/>
              <a:t> </a:t>
            </a:r>
            <a:r>
              <a:rPr lang="en-US" baseline="0" dirty="0" err="1" smtClean="0"/>
              <a:t>til</a:t>
            </a:r>
            <a:r>
              <a:rPr lang="en-US" baseline="0" dirty="0" smtClean="0"/>
              <a:t> at de </a:t>
            </a:r>
            <a:r>
              <a:rPr lang="en-US" baseline="0" dirty="0" err="1" smtClean="0"/>
              <a:t>ikke</a:t>
            </a:r>
            <a:r>
              <a:rPr lang="en-US" baseline="0" dirty="0" smtClean="0"/>
              <a:t> </a:t>
            </a:r>
            <a:r>
              <a:rPr lang="en-US" baseline="0" dirty="0" err="1" smtClean="0"/>
              <a:t>blir</a:t>
            </a:r>
            <a:r>
              <a:rPr lang="en-US" baseline="0" dirty="0" smtClean="0"/>
              <a:t> tatt </a:t>
            </a:r>
            <a:r>
              <a:rPr lang="en-US" baseline="0" dirty="0" err="1" smtClean="0"/>
              <a:t>alvorlig</a:t>
            </a:r>
            <a:r>
              <a:rPr lang="en-US" baseline="0" dirty="0" smtClean="0"/>
              <a:t> </a:t>
            </a:r>
            <a:r>
              <a:rPr lang="en-US" baseline="0" dirty="0" err="1" smtClean="0"/>
              <a:t>som</a:t>
            </a:r>
            <a:r>
              <a:rPr lang="en-US" baseline="0" dirty="0" smtClean="0"/>
              <a:t> </a:t>
            </a:r>
            <a:r>
              <a:rPr lang="en-US" baseline="0" dirty="0" err="1" smtClean="0"/>
              <a:t>utøvere</a:t>
            </a:r>
            <a:r>
              <a:rPr lang="en-US" baseline="0" dirty="0" smtClean="0"/>
              <a:t>, men </a:t>
            </a:r>
            <a:r>
              <a:rPr lang="en-US" baseline="0" dirty="0" err="1" smtClean="0"/>
              <a:t>blir</a:t>
            </a:r>
            <a:r>
              <a:rPr lang="en-US" baseline="0" dirty="0" smtClean="0"/>
              <a:t> sett </a:t>
            </a:r>
            <a:r>
              <a:rPr lang="en-US" baseline="0" dirty="0" err="1" smtClean="0"/>
              <a:t>på</a:t>
            </a:r>
            <a:r>
              <a:rPr lang="en-US" baseline="0" dirty="0" smtClean="0"/>
              <a:t> </a:t>
            </a:r>
            <a:r>
              <a:rPr lang="en-US" baseline="0" dirty="0" err="1" smtClean="0"/>
              <a:t>som</a:t>
            </a:r>
            <a:r>
              <a:rPr lang="en-US" baseline="0" dirty="0" smtClean="0"/>
              <a:t> ‘babes’.</a:t>
            </a:r>
          </a:p>
          <a:p>
            <a:endParaRPr lang="en-US" baseline="0" dirty="0" smtClean="0"/>
          </a:p>
          <a:p>
            <a:endParaRPr lang="en-US" baseline="0" dirty="0" smtClean="0"/>
          </a:p>
          <a:p>
            <a:r>
              <a:rPr lang="en-US" baseline="0" dirty="0" smtClean="0"/>
              <a:t>I </a:t>
            </a:r>
            <a:r>
              <a:rPr lang="en-US" baseline="0" dirty="0" err="1" smtClean="0"/>
              <a:t>midten</a:t>
            </a:r>
            <a:r>
              <a:rPr lang="en-US" baseline="0" dirty="0" smtClean="0"/>
              <a:t> </a:t>
            </a:r>
            <a:r>
              <a:rPr lang="en-US" baseline="0" dirty="0" err="1" smtClean="0"/>
              <a:t>har</a:t>
            </a:r>
            <a:r>
              <a:rPr lang="en-US" baseline="0" dirty="0" smtClean="0"/>
              <a:t> vi Therese </a:t>
            </a:r>
            <a:r>
              <a:rPr lang="en-US" baseline="0" dirty="0" err="1" smtClean="0"/>
              <a:t>Johaug</a:t>
            </a:r>
            <a:r>
              <a:rPr lang="en-US" baseline="0" dirty="0" smtClean="0"/>
              <a:t> </a:t>
            </a:r>
            <a:r>
              <a:rPr lang="en-US" baseline="0" dirty="0" err="1" smtClean="0"/>
              <a:t>som</a:t>
            </a:r>
            <a:r>
              <a:rPr lang="en-US" baseline="0" dirty="0" smtClean="0"/>
              <a:t> </a:t>
            </a:r>
            <a:r>
              <a:rPr lang="en-US" baseline="0" dirty="0" err="1" smtClean="0"/>
              <a:t>kanskje</a:t>
            </a:r>
            <a:r>
              <a:rPr lang="en-US" baseline="0" dirty="0" smtClean="0"/>
              <a:t> </a:t>
            </a:r>
            <a:r>
              <a:rPr lang="en-US" baseline="0" dirty="0" err="1" smtClean="0"/>
              <a:t>balanserer</a:t>
            </a:r>
            <a:r>
              <a:rPr lang="en-US" baseline="0" dirty="0" smtClean="0"/>
              <a:t> de to </a:t>
            </a:r>
            <a:r>
              <a:rPr lang="en-US" baseline="0" dirty="0" err="1" smtClean="0"/>
              <a:t>doble</a:t>
            </a:r>
            <a:r>
              <a:rPr lang="en-US" baseline="0" dirty="0" smtClean="0"/>
              <a:t> </a:t>
            </a:r>
            <a:r>
              <a:rPr lang="en-US" baseline="0" dirty="0" err="1" smtClean="0"/>
              <a:t>kjønnskodene</a:t>
            </a:r>
            <a:r>
              <a:rPr lang="en-US" baseline="0" dirty="0" smtClean="0"/>
              <a:t> best– </a:t>
            </a:r>
            <a:r>
              <a:rPr lang="en-US" baseline="0" dirty="0" err="1" smtClean="0"/>
              <a:t>hun</a:t>
            </a:r>
            <a:r>
              <a:rPr lang="en-US" baseline="0" dirty="0" smtClean="0"/>
              <a:t> </a:t>
            </a:r>
            <a:r>
              <a:rPr lang="en-US" baseline="0" dirty="0" err="1" smtClean="0"/>
              <a:t>trener</a:t>
            </a:r>
            <a:r>
              <a:rPr lang="en-US" baseline="0" dirty="0" smtClean="0"/>
              <a:t> Steinhardt, </a:t>
            </a:r>
            <a:r>
              <a:rPr lang="en-US" baseline="0" dirty="0" err="1" smtClean="0"/>
              <a:t>presterer</a:t>
            </a:r>
            <a:r>
              <a:rPr lang="en-US" baseline="0" dirty="0" smtClean="0"/>
              <a:t> </a:t>
            </a:r>
            <a:r>
              <a:rPr lang="en-US" baseline="0" dirty="0" err="1" smtClean="0"/>
              <a:t>godt</a:t>
            </a:r>
            <a:r>
              <a:rPr lang="en-US" baseline="0" dirty="0" smtClean="0"/>
              <a:t> – men </a:t>
            </a:r>
            <a:r>
              <a:rPr lang="en-US" baseline="0" dirty="0" err="1" smtClean="0"/>
              <a:t>er</a:t>
            </a:r>
            <a:r>
              <a:rPr lang="en-US" baseline="0" dirty="0" smtClean="0"/>
              <a:t> </a:t>
            </a:r>
            <a:r>
              <a:rPr lang="en-US" baseline="0" dirty="0" err="1" smtClean="0"/>
              <a:t>samtidig</a:t>
            </a:r>
            <a:r>
              <a:rPr lang="en-US" baseline="0" dirty="0" smtClean="0"/>
              <a:t> </a:t>
            </a:r>
            <a:r>
              <a:rPr lang="en-US" baseline="0" dirty="0" err="1" smtClean="0"/>
              <a:t>heteroseksuelt</a:t>
            </a:r>
            <a:r>
              <a:rPr lang="en-US" baseline="0" dirty="0" smtClean="0"/>
              <a:t> </a:t>
            </a:r>
            <a:r>
              <a:rPr lang="en-US" baseline="0" dirty="0" err="1" smtClean="0"/>
              <a:t>attraktiv</a:t>
            </a:r>
            <a:r>
              <a:rPr lang="en-US" baseline="0" dirty="0" smtClean="0"/>
              <a:t> (</a:t>
            </a:r>
            <a:r>
              <a:rPr lang="en-US" baseline="0" dirty="0" err="1" smtClean="0"/>
              <a:t>nok</a:t>
            </a:r>
            <a:r>
              <a:rPr lang="en-US" baseline="0" dirty="0" smtClean="0"/>
              <a:t>, </a:t>
            </a:r>
            <a:r>
              <a:rPr lang="en-US" baseline="0" dirty="0" err="1" smtClean="0"/>
              <a:t>ikke</a:t>
            </a:r>
            <a:r>
              <a:rPr lang="en-US" baseline="0" dirty="0" smtClean="0"/>
              <a:t> for </a:t>
            </a:r>
            <a:r>
              <a:rPr lang="en-US" baseline="0" dirty="0" err="1" smtClean="0"/>
              <a:t>mye</a:t>
            </a:r>
            <a:r>
              <a:rPr lang="en-US" baseline="0" dirty="0" smtClean="0"/>
              <a:t>) </a:t>
            </a:r>
            <a:r>
              <a:rPr lang="en-US" baseline="0" dirty="0" err="1" smtClean="0"/>
              <a:t>og</a:t>
            </a:r>
            <a:r>
              <a:rPr lang="en-US" baseline="0" dirty="0" smtClean="0"/>
              <a:t> faller </a:t>
            </a:r>
            <a:r>
              <a:rPr lang="en-US" baseline="0" dirty="0" err="1" smtClean="0"/>
              <a:t>godt</a:t>
            </a:r>
            <a:r>
              <a:rPr lang="en-US" baseline="0" dirty="0" smtClean="0"/>
              <a:t> </a:t>
            </a:r>
            <a:r>
              <a:rPr lang="en-US" baseline="0" dirty="0" err="1" smtClean="0"/>
              <a:t>innenfor</a:t>
            </a:r>
            <a:r>
              <a:rPr lang="en-US" baseline="0" dirty="0" smtClean="0"/>
              <a:t> </a:t>
            </a:r>
            <a:r>
              <a:rPr lang="en-US" baseline="0" dirty="0" err="1" smtClean="0"/>
              <a:t>normer</a:t>
            </a:r>
            <a:r>
              <a:rPr lang="en-US" baseline="0" dirty="0" smtClean="0"/>
              <a:t> om </a:t>
            </a:r>
            <a:r>
              <a:rPr lang="en-US" baseline="0" dirty="0" err="1" smtClean="0"/>
              <a:t>tradisjonell</a:t>
            </a:r>
            <a:r>
              <a:rPr lang="en-US" baseline="0" dirty="0" smtClean="0"/>
              <a:t> </a:t>
            </a:r>
            <a:r>
              <a:rPr lang="en-US" baseline="0" dirty="0" err="1" smtClean="0"/>
              <a:t>femininitet</a:t>
            </a:r>
            <a:r>
              <a:rPr lang="en-US" baseline="0" dirty="0" smtClean="0"/>
              <a:t>. </a:t>
            </a:r>
          </a:p>
          <a:p>
            <a:endParaRPr lang="en-US" baseline="0" dirty="0" smtClean="0"/>
          </a:p>
          <a:p>
            <a:endParaRPr lang="nb-NO" dirty="0"/>
          </a:p>
        </p:txBody>
      </p:sp>
      <p:sp>
        <p:nvSpPr>
          <p:cNvPr id="4" name="Plassholder for lysbildenummer 3"/>
          <p:cNvSpPr>
            <a:spLocks noGrp="1"/>
          </p:cNvSpPr>
          <p:nvPr>
            <p:ph type="sldNum" sz="quarter" idx="10"/>
          </p:nvPr>
        </p:nvSpPr>
        <p:spPr/>
        <p:txBody>
          <a:bodyPr/>
          <a:lstStyle/>
          <a:p>
            <a:fld id="{84E99749-CFDD-4B1D-A572-C06E83639064}" type="slidenum">
              <a:rPr lang="nb-NO" smtClean="0"/>
              <a:t>6</a:t>
            </a:fld>
            <a:endParaRPr lang="nb-NO"/>
          </a:p>
        </p:txBody>
      </p:sp>
    </p:spTree>
    <p:extLst>
      <p:ext uri="{BB962C8B-B14F-4D97-AF65-F5344CB8AC3E}">
        <p14:creationId xmlns:p14="http://schemas.microsoft.com/office/powerpoint/2010/main" val="1322215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Når vi snakker om å Knytte</a:t>
            </a:r>
            <a:r>
              <a:rPr lang="nb-NO" baseline="0" dirty="0" smtClean="0"/>
              <a:t> </a:t>
            </a:r>
            <a:r>
              <a:rPr lang="nb-NO" dirty="0" smtClean="0"/>
              <a:t>kjønn til biologi som om maskulinitet og femininitet er natur</a:t>
            </a:r>
            <a:r>
              <a:rPr lang="nb-NO" baseline="0" dirty="0" smtClean="0"/>
              <a:t> og naturskapt, </a:t>
            </a:r>
            <a:r>
              <a:rPr lang="nb-NO" dirty="0" smtClean="0"/>
              <a:t> så kan</a:t>
            </a:r>
            <a:r>
              <a:rPr lang="nb-NO" baseline="0" dirty="0" smtClean="0"/>
              <a:t> vi lett falle inn i et mønster hvor vi ‘</a:t>
            </a:r>
            <a:r>
              <a:rPr lang="nb-NO" baseline="0" dirty="0" err="1" smtClean="0"/>
              <a:t>kjønner</a:t>
            </a:r>
            <a:r>
              <a:rPr lang="nb-NO" baseline="0" dirty="0" smtClean="0"/>
              <a:t>’ idrettsaktiviteter. Det vil si at vi har en tendens til å snakke om noen idretter som mer passende for kvinner enn for menn, og andre idretter som mer passende for menn enn for kvinner.  Og det er jo egentlig ganske rart når vi tenker på at idrett bare er å være fysisk aktiv på ulike måter. </a:t>
            </a:r>
            <a:endParaRPr lang="nb-NO" dirty="0" smtClean="0"/>
          </a:p>
          <a:p>
            <a:endParaRPr lang="nb-NO" dirty="0" smtClean="0"/>
          </a:p>
          <a:p>
            <a:r>
              <a:rPr lang="nb-NO" dirty="0" smtClean="0"/>
              <a:t>Feminine idretter er ofte:</a:t>
            </a:r>
          </a:p>
          <a:p>
            <a:r>
              <a:rPr lang="nb-NO" dirty="0" smtClean="0"/>
              <a:t>Estetiske</a:t>
            </a:r>
          </a:p>
          <a:p>
            <a:r>
              <a:rPr lang="nb-NO" dirty="0" smtClean="0"/>
              <a:t>Kunstneriske</a:t>
            </a:r>
          </a:p>
          <a:p>
            <a:r>
              <a:rPr lang="nb-NO" dirty="0" smtClean="0"/>
              <a:t>Har liten eller ingen kroppskontakt</a:t>
            </a:r>
          </a:p>
          <a:p>
            <a:r>
              <a:rPr lang="nb-NO" dirty="0" smtClean="0"/>
              <a:t>Elegante</a:t>
            </a:r>
          </a:p>
          <a:p>
            <a:r>
              <a:rPr lang="nb-NO" dirty="0" smtClean="0"/>
              <a:t>For eksempel synkronsvømming, ridning, volleyball eller dans. </a:t>
            </a:r>
          </a:p>
          <a:p>
            <a:endParaRPr lang="nb-NO" dirty="0" smtClean="0"/>
          </a:p>
          <a:p>
            <a:r>
              <a:rPr lang="nb-NO" dirty="0" smtClean="0"/>
              <a:t>Maskuline idretter er ofte preget av utholdenhet, styrke og kraft – konkurranse og innebærer stor grad av fysisk kontakt. For eksempel boksing, fotball, bryting, ishockey. </a:t>
            </a:r>
          </a:p>
          <a:p>
            <a:endParaRPr lang="nb-NO" dirty="0"/>
          </a:p>
        </p:txBody>
      </p:sp>
      <p:sp>
        <p:nvSpPr>
          <p:cNvPr id="4" name="Plassholder for lysbildenummer 3"/>
          <p:cNvSpPr>
            <a:spLocks noGrp="1"/>
          </p:cNvSpPr>
          <p:nvPr>
            <p:ph type="sldNum" sz="quarter" idx="10"/>
          </p:nvPr>
        </p:nvSpPr>
        <p:spPr/>
        <p:txBody>
          <a:bodyPr/>
          <a:lstStyle/>
          <a:p>
            <a:fld id="{84E99749-CFDD-4B1D-A572-C06E83639064}" type="slidenum">
              <a:rPr lang="nb-NO" smtClean="0"/>
              <a:t>7</a:t>
            </a:fld>
            <a:endParaRPr lang="nb-NO"/>
          </a:p>
        </p:txBody>
      </p:sp>
    </p:spTree>
    <p:extLst>
      <p:ext uri="{BB962C8B-B14F-4D97-AF65-F5344CB8AC3E}">
        <p14:creationId xmlns:p14="http://schemas.microsoft.com/office/powerpoint/2010/main" val="324306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Disse</a:t>
            </a:r>
            <a:r>
              <a:rPr lang="nb-NO" baseline="0" dirty="0" smtClean="0"/>
              <a:t> forestillingene </a:t>
            </a:r>
            <a:r>
              <a:rPr lang="nb-NO" dirty="0" smtClean="0"/>
              <a:t>spiller på en splittelse om at</a:t>
            </a:r>
            <a:r>
              <a:rPr lang="nb-NO" baseline="0" dirty="0" smtClean="0"/>
              <a:t> maskulinitet og femininitet er to dikotome størrelser. Det vil si at det som er maskulint ikke kan være feminint og omvendt. Og videre at maskulinitet og femininitet er uløselig knyttet til mannskroppen og kvinnekroppen. </a:t>
            </a:r>
          </a:p>
          <a:p>
            <a:endParaRPr lang="nb-NO" baseline="0" dirty="0" smtClean="0"/>
          </a:p>
          <a:p>
            <a:r>
              <a:rPr lang="nb-NO" baseline="0" dirty="0" smtClean="0"/>
              <a:t>Overført til idretten betyr dette at menn passer til utholdenhets og kraftidretter med mye kroppskontakt og </a:t>
            </a:r>
            <a:r>
              <a:rPr lang="nb-NO" baseline="0" dirty="0" err="1" smtClean="0"/>
              <a:t>aggressjon</a:t>
            </a:r>
            <a:r>
              <a:rPr lang="nb-NO" baseline="0" dirty="0" smtClean="0"/>
              <a:t>,</a:t>
            </a:r>
          </a:p>
          <a:p>
            <a:r>
              <a:rPr lang="nb-NO" baseline="0" dirty="0" smtClean="0"/>
              <a:t>mens kvinner burde holde seg til elegante og estetiske idretter uten fysisk kontakt. </a:t>
            </a:r>
          </a:p>
          <a:p>
            <a:r>
              <a:rPr lang="nb-NO" baseline="0" dirty="0" smtClean="0"/>
              <a:t>Og sånn er det jo ikke.. Kvinner kan jo også være aggressive og like å konkurrere. Menn kan jo også dyrke det kunstneriske og estetiske. </a:t>
            </a:r>
            <a:endParaRPr lang="nb-NO" dirty="0"/>
          </a:p>
        </p:txBody>
      </p:sp>
      <p:sp>
        <p:nvSpPr>
          <p:cNvPr id="4" name="Plassholder for lysbildenummer 3"/>
          <p:cNvSpPr>
            <a:spLocks noGrp="1"/>
          </p:cNvSpPr>
          <p:nvPr>
            <p:ph type="sldNum" sz="quarter" idx="10"/>
          </p:nvPr>
        </p:nvSpPr>
        <p:spPr/>
        <p:txBody>
          <a:bodyPr/>
          <a:lstStyle/>
          <a:p>
            <a:fld id="{84E99749-CFDD-4B1D-A572-C06E83639064}" type="slidenum">
              <a:rPr lang="nb-NO" smtClean="0"/>
              <a:t>8</a:t>
            </a:fld>
            <a:endParaRPr lang="nb-NO"/>
          </a:p>
        </p:txBody>
      </p:sp>
    </p:spTree>
    <p:extLst>
      <p:ext uri="{BB962C8B-B14F-4D97-AF65-F5344CB8AC3E}">
        <p14:creationId xmlns:p14="http://schemas.microsoft.com/office/powerpoint/2010/main" val="1878725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Siste halvdel av presentasjonen min vil jeg bruke til å snakke litt om kvinner</a:t>
            </a:r>
            <a:r>
              <a:rPr lang="nb-NO" baseline="0" dirty="0" smtClean="0"/>
              <a:t> i lederroller i idretten. </a:t>
            </a:r>
            <a:endParaRPr lang="nb-NO" dirty="0" smtClean="0"/>
          </a:p>
          <a:p>
            <a:endParaRPr lang="nb-NO" dirty="0" smtClean="0"/>
          </a:p>
          <a:p>
            <a:r>
              <a:rPr lang="nb-NO" dirty="0" smtClean="0"/>
              <a:t>Norges</a:t>
            </a:r>
            <a:r>
              <a:rPr lang="nb-NO" baseline="0" dirty="0" smtClean="0"/>
              <a:t> idrettsforbund:  Totalt antall medlemskap 2, 2 millioner (2015).Totalt sett er</a:t>
            </a:r>
          </a:p>
          <a:p>
            <a:r>
              <a:rPr lang="nb-NO" baseline="0" dirty="0" smtClean="0"/>
              <a:t>det 60 % menn og 40 % kvinner blant medlemmene. </a:t>
            </a:r>
          </a:p>
          <a:p>
            <a:endParaRPr lang="nb-NO" baseline="0" dirty="0" smtClean="0"/>
          </a:p>
          <a:p>
            <a:r>
              <a:rPr lang="nb-NO" baseline="0" dirty="0" smtClean="0"/>
              <a:t>Hvis vi ser på denne tabellen fra NIFs årsrapport så ser vi det at andelen kvinner faller for hver </a:t>
            </a:r>
            <a:r>
              <a:rPr lang="nb-NO" baseline="0" dirty="0" err="1" smtClean="0"/>
              <a:t>årskategori</a:t>
            </a:r>
            <a:r>
              <a:rPr lang="nb-NO" baseline="0" dirty="0" smtClean="0"/>
              <a:t>. Kvinnene forsvinner ut av idretten som unge voksne. </a:t>
            </a:r>
          </a:p>
          <a:p>
            <a:endParaRPr lang="nb-NO" baseline="0" dirty="0" smtClean="0"/>
          </a:p>
        </p:txBody>
      </p:sp>
      <p:sp>
        <p:nvSpPr>
          <p:cNvPr id="4" name="Plassholder for lysbildenummer 3"/>
          <p:cNvSpPr>
            <a:spLocks noGrp="1"/>
          </p:cNvSpPr>
          <p:nvPr>
            <p:ph type="sldNum" sz="quarter" idx="10"/>
          </p:nvPr>
        </p:nvSpPr>
        <p:spPr/>
        <p:txBody>
          <a:bodyPr/>
          <a:lstStyle/>
          <a:p>
            <a:fld id="{84E99749-CFDD-4B1D-A572-C06E83639064}" type="slidenum">
              <a:rPr lang="nb-NO" smtClean="0"/>
              <a:t>9</a:t>
            </a:fld>
            <a:endParaRPr lang="nb-NO"/>
          </a:p>
        </p:txBody>
      </p:sp>
    </p:spTree>
    <p:extLst>
      <p:ext uri="{BB962C8B-B14F-4D97-AF65-F5344CB8AC3E}">
        <p14:creationId xmlns:p14="http://schemas.microsoft.com/office/powerpoint/2010/main" val="421762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F9AB7FC0-C52B-495B-AE80-275C541F3966}" type="datetimeFigureOut">
              <a:rPr lang="nb-NO" smtClean="0"/>
              <a:t>06.03.2017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C72D20A-B191-46E5-874F-EECA98785135}" type="slidenum">
              <a:rPr lang="nb-NO" smtClean="0"/>
              <a:t>‹#›</a:t>
            </a:fld>
            <a:endParaRPr lang="nb-NO"/>
          </a:p>
        </p:txBody>
      </p:sp>
    </p:spTree>
    <p:extLst>
      <p:ext uri="{BB962C8B-B14F-4D97-AF65-F5344CB8AC3E}">
        <p14:creationId xmlns:p14="http://schemas.microsoft.com/office/powerpoint/2010/main" val="4166110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F9AB7FC0-C52B-495B-AE80-275C541F3966}" type="datetimeFigureOut">
              <a:rPr lang="nb-NO" smtClean="0"/>
              <a:t>06.03.2017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C72D20A-B191-46E5-874F-EECA98785135}" type="slidenum">
              <a:rPr lang="nb-NO" smtClean="0"/>
              <a:t>‹#›</a:t>
            </a:fld>
            <a:endParaRPr lang="nb-NO"/>
          </a:p>
        </p:txBody>
      </p:sp>
    </p:spTree>
    <p:extLst>
      <p:ext uri="{BB962C8B-B14F-4D97-AF65-F5344CB8AC3E}">
        <p14:creationId xmlns:p14="http://schemas.microsoft.com/office/powerpoint/2010/main" val="409377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F9AB7FC0-C52B-495B-AE80-275C541F3966}" type="datetimeFigureOut">
              <a:rPr lang="nb-NO" smtClean="0"/>
              <a:t>06.03.2017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C72D20A-B191-46E5-874F-EECA98785135}" type="slidenum">
              <a:rPr lang="nb-NO" smtClean="0"/>
              <a:t>‹#›</a:t>
            </a:fld>
            <a:endParaRPr lang="nb-NO"/>
          </a:p>
        </p:txBody>
      </p:sp>
    </p:spTree>
    <p:extLst>
      <p:ext uri="{BB962C8B-B14F-4D97-AF65-F5344CB8AC3E}">
        <p14:creationId xmlns:p14="http://schemas.microsoft.com/office/powerpoint/2010/main" val="2016199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F9AB7FC0-C52B-495B-AE80-275C541F3966}" type="datetimeFigureOut">
              <a:rPr lang="nb-NO" smtClean="0"/>
              <a:t>06.03.2017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C72D20A-B191-46E5-874F-EECA98785135}" type="slidenum">
              <a:rPr lang="nb-NO" smtClean="0"/>
              <a:t>‹#›</a:t>
            </a:fld>
            <a:endParaRPr lang="nb-NO"/>
          </a:p>
        </p:txBody>
      </p:sp>
    </p:spTree>
    <p:extLst>
      <p:ext uri="{BB962C8B-B14F-4D97-AF65-F5344CB8AC3E}">
        <p14:creationId xmlns:p14="http://schemas.microsoft.com/office/powerpoint/2010/main" val="367613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F9AB7FC0-C52B-495B-AE80-275C541F3966}" type="datetimeFigureOut">
              <a:rPr lang="nb-NO" smtClean="0"/>
              <a:t>06.03.2017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C72D20A-B191-46E5-874F-EECA98785135}" type="slidenum">
              <a:rPr lang="nb-NO" smtClean="0"/>
              <a:t>‹#›</a:t>
            </a:fld>
            <a:endParaRPr lang="nb-NO"/>
          </a:p>
        </p:txBody>
      </p:sp>
    </p:spTree>
    <p:extLst>
      <p:ext uri="{BB962C8B-B14F-4D97-AF65-F5344CB8AC3E}">
        <p14:creationId xmlns:p14="http://schemas.microsoft.com/office/powerpoint/2010/main" val="288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F9AB7FC0-C52B-495B-AE80-275C541F3966}" type="datetimeFigureOut">
              <a:rPr lang="nb-NO" smtClean="0"/>
              <a:t>06.03.2017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C72D20A-B191-46E5-874F-EECA98785135}" type="slidenum">
              <a:rPr lang="nb-NO" smtClean="0"/>
              <a:t>‹#›</a:t>
            </a:fld>
            <a:endParaRPr lang="nb-NO"/>
          </a:p>
        </p:txBody>
      </p:sp>
    </p:spTree>
    <p:extLst>
      <p:ext uri="{BB962C8B-B14F-4D97-AF65-F5344CB8AC3E}">
        <p14:creationId xmlns:p14="http://schemas.microsoft.com/office/powerpoint/2010/main" val="1088615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F9AB7FC0-C52B-495B-AE80-275C541F3966}" type="datetimeFigureOut">
              <a:rPr lang="nb-NO" smtClean="0"/>
              <a:t>06.03.2017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4C72D20A-B191-46E5-874F-EECA98785135}" type="slidenum">
              <a:rPr lang="nb-NO" smtClean="0"/>
              <a:t>‹#›</a:t>
            </a:fld>
            <a:endParaRPr lang="nb-NO"/>
          </a:p>
        </p:txBody>
      </p:sp>
    </p:spTree>
    <p:extLst>
      <p:ext uri="{BB962C8B-B14F-4D97-AF65-F5344CB8AC3E}">
        <p14:creationId xmlns:p14="http://schemas.microsoft.com/office/powerpoint/2010/main" val="336160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F9AB7FC0-C52B-495B-AE80-275C541F3966}" type="datetimeFigureOut">
              <a:rPr lang="nb-NO" smtClean="0"/>
              <a:t>06.03.2017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4C72D20A-B191-46E5-874F-EECA98785135}" type="slidenum">
              <a:rPr lang="nb-NO" smtClean="0"/>
              <a:t>‹#›</a:t>
            </a:fld>
            <a:endParaRPr lang="nb-NO"/>
          </a:p>
        </p:txBody>
      </p:sp>
    </p:spTree>
    <p:extLst>
      <p:ext uri="{BB962C8B-B14F-4D97-AF65-F5344CB8AC3E}">
        <p14:creationId xmlns:p14="http://schemas.microsoft.com/office/powerpoint/2010/main" val="23094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9AB7FC0-C52B-495B-AE80-275C541F3966}" type="datetimeFigureOut">
              <a:rPr lang="nb-NO" smtClean="0"/>
              <a:t>06.03.2017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4C72D20A-B191-46E5-874F-EECA98785135}" type="slidenum">
              <a:rPr lang="nb-NO" smtClean="0"/>
              <a:t>‹#›</a:t>
            </a:fld>
            <a:endParaRPr lang="nb-NO"/>
          </a:p>
        </p:txBody>
      </p:sp>
    </p:spTree>
    <p:extLst>
      <p:ext uri="{BB962C8B-B14F-4D97-AF65-F5344CB8AC3E}">
        <p14:creationId xmlns:p14="http://schemas.microsoft.com/office/powerpoint/2010/main" val="73994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F9AB7FC0-C52B-495B-AE80-275C541F3966}" type="datetimeFigureOut">
              <a:rPr lang="nb-NO" smtClean="0"/>
              <a:t>06.03.2017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C72D20A-B191-46E5-874F-EECA98785135}" type="slidenum">
              <a:rPr lang="nb-NO" smtClean="0"/>
              <a:t>‹#›</a:t>
            </a:fld>
            <a:endParaRPr lang="nb-NO"/>
          </a:p>
        </p:txBody>
      </p:sp>
    </p:spTree>
    <p:extLst>
      <p:ext uri="{BB962C8B-B14F-4D97-AF65-F5344CB8AC3E}">
        <p14:creationId xmlns:p14="http://schemas.microsoft.com/office/powerpoint/2010/main" val="1961063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F9AB7FC0-C52B-495B-AE80-275C541F3966}" type="datetimeFigureOut">
              <a:rPr lang="nb-NO" smtClean="0"/>
              <a:t>06.03.2017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C72D20A-B191-46E5-874F-EECA98785135}" type="slidenum">
              <a:rPr lang="nb-NO" smtClean="0"/>
              <a:t>‹#›</a:t>
            </a:fld>
            <a:endParaRPr lang="nb-NO"/>
          </a:p>
        </p:txBody>
      </p:sp>
    </p:spTree>
    <p:extLst>
      <p:ext uri="{BB962C8B-B14F-4D97-AF65-F5344CB8AC3E}">
        <p14:creationId xmlns:p14="http://schemas.microsoft.com/office/powerpoint/2010/main" val="3273466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B7FC0-C52B-495B-AE80-275C541F3966}" type="datetimeFigureOut">
              <a:rPr lang="nb-NO" smtClean="0"/>
              <a:t>06.03.2017</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2D20A-B191-46E5-874F-EECA98785135}" type="slidenum">
              <a:rPr lang="nb-NO" smtClean="0"/>
              <a:t>‹#›</a:t>
            </a:fld>
            <a:endParaRPr lang="nb-NO"/>
          </a:p>
        </p:txBody>
      </p:sp>
    </p:spTree>
    <p:extLst>
      <p:ext uri="{BB962C8B-B14F-4D97-AF65-F5344CB8AC3E}">
        <p14:creationId xmlns:p14="http://schemas.microsoft.com/office/powerpoint/2010/main" val="537403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363160" y="5257800"/>
            <a:ext cx="9144000" cy="1111858"/>
          </a:xfrm>
        </p:spPr>
        <p:txBody>
          <a:bodyPr>
            <a:normAutofit/>
          </a:bodyPr>
          <a:lstStyle/>
          <a:p>
            <a:r>
              <a:rPr lang="nb-NO" sz="6600" b="1" dirty="0" smtClean="0">
                <a:solidFill>
                  <a:srgbClr val="0070C0"/>
                </a:solidFill>
                <a:effectLst>
                  <a:outerShdw blurRad="38100" dist="38100" dir="2700000" algn="tl">
                    <a:srgbClr val="000000">
                      <a:alpha val="43137"/>
                    </a:srgbClr>
                  </a:outerShdw>
                </a:effectLst>
              </a:rPr>
              <a:t>Kvinner i idrett</a:t>
            </a:r>
            <a:endParaRPr lang="nb-NO" sz="6600" b="1" dirty="0">
              <a:solidFill>
                <a:srgbClr val="0070C0"/>
              </a:solidFill>
              <a:effectLst>
                <a:outerShdw blurRad="38100" dist="38100" dir="2700000" algn="tl">
                  <a:srgbClr val="000000">
                    <a:alpha val="43137"/>
                  </a:srgbClr>
                </a:outerShdw>
              </a:effectLst>
            </a:endParaRPr>
          </a:p>
        </p:txBody>
      </p:sp>
      <p:pic>
        <p:nvPicPr>
          <p:cNvPr id="4" name="Bilde 3"/>
          <p:cNvPicPr>
            <a:picLocks noChangeAspect="1"/>
          </p:cNvPicPr>
          <p:nvPr/>
        </p:nvPicPr>
        <p:blipFill>
          <a:blip r:embed="rId3"/>
          <a:stretch>
            <a:fillRect/>
          </a:stretch>
        </p:blipFill>
        <p:spPr>
          <a:xfrm>
            <a:off x="464128" y="593989"/>
            <a:ext cx="11263744" cy="4328878"/>
          </a:xfrm>
          <a:prstGeom prst="rect">
            <a:avLst/>
          </a:prstGeom>
        </p:spPr>
      </p:pic>
    </p:spTree>
    <p:extLst>
      <p:ext uri="{BB962C8B-B14F-4D97-AF65-F5344CB8AC3E}">
        <p14:creationId xmlns:p14="http://schemas.microsoft.com/office/powerpoint/2010/main" val="3303449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45772" y="-65798"/>
            <a:ext cx="10515600" cy="1325563"/>
          </a:xfrm>
        </p:spPr>
        <p:txBody>
          <a:bodyPr/>
          <a:lstStyle/>
          <a:p>
            <a:r>
              <a:rPr lang="nb-NO" b="1" dirty="0" smtClean="0"/>
              <a:t>Kvinnelige trenere i idretten</a:t>
            </a:r>
            <a:endParaRPr lang="nb-NO" b="1" dirty="0"/>
          </a:p>
        </p:txBody>
      </p:sp>
      <p:sp>
        <p:nvSpPr>
          <p:cNvPr id="3" name="Plassholder for innhold 2"/>
          <p:cNvSpPr>
            <a:spLocks noGrp="1"/>
          </p:cNvSpPr>
          <p:nvPr>
            <p:ph idx="1"/>
          </p:nvPr>
        </p:nvSpPr>
        <p:spPr>
          <a:xfrm>
            <a:off x="245772" y="2419513"/>
            <a:ext cx="10515600" cy="4351338"/>
          </a:xfrm>
        </p:spPr>
        <p:txBody>
          <a:bodyPr>
            <a:normAutofit/>
          </a:bodyPr>
          <a:lstStyle/>
          <a:p>
            <a:pPr marL="0" indent="0">
              <a:buNone/>
            </a:pPr>
            <a:endParaRPr lang="nb-NO" dirty="0" smtClean="0"/>
          </a:p>
          <a:p>
            <a:pPr marL="0" indent="0">
              <a:buNone/>
            </a:pPr>
            <a:endParaRPr lang="nb-NO" dirty="0"/>
          </a:p>
          <a:p>
            <a:pPr marL="0" indent="0">
              <a:buNone/>
            </a:pPr>
            <a:r>
              <a:rPr lang="nb-NO" dirty="0" smtClean="0">
                <a:solidFill>
                  <a:srgbClr val="002060"/>
                </a:solidFill>
              </a:rPr>
              <a:t>KVINNEANDEL - TRENERE:</a:t>
            </a:r>
          </a:p>
          <a:p>
            <a:pPr marL="0" indent="0">
              <a:buNone/>
            </a:pPr>
            <a:endParaRPr lang="nb-NO" dirty="0" smtClean="0"/>
          </a:p>
          <a:p>
            <a:r>
              <a:rPr lang="nb-NO" dirty="0" smtClean="0"/>
              <a:t>Landslag: </a:t>
            </a:r>
            <a:r>
              <a:rPr lang="nb-NO" dirty="0" smtClean="0">
                <a:solidFill>
                  <a:srgbClr val="FF0000"/>
                </a:solidFill>
              </a:rPr>
              <a:t>8%</a:t>
            </a:r>
          </a:p>
          <a:p>
            <a:r>
              <a:rPr lang="nb-NO" dirty="0" smtClean="0"/>
              <a:t>Breddeidrett: 19% </a:t>
            </a:r>
          </a:p>
          <a:p>
            <a:endParaRPr lang="nb-NO" dirty="0"/>
          </a:p>
          <a:p>
            <a:pPr marL="0" indent="0">
              <a:buNone/>
            </a:pPr>
            <a:r>
              <a:rPr lang="nb-NO" b="1" dirty="0" smtClean="0">
                <a:solidFill>
                  <a:srgbClr val="FF0000"/>
                </a:solidFill>
              </a:rPr>
              <a:t>Hvorfor er det så få kvinnelige trenere? </a:t>
            </a:r>
            <a:endParaRPr lang="nb-NO" dirty="0"/>
          </a:p>
        </p:txBody>
      </p:sp>
      <p:pic>
        <p:nvPicPr>
          <p:cNvPr id="5" name="Bilde 4"/>
          <p:cNvPicPr>
            <a:picLocks noChangeAspect="1"/>
          </p:cNvPicPr>
          <p:nvPr/>
        </p:nvPicPr>
        <p:blipFill>
          <a:blip r:embed="rId3"/>
          <a:stretch>
            <a:fillRect/>
          </a:stretch>
        </p:blipFill>
        <p:spPr>
          <a:xfrm>
            <a:off x="4561545" y="1259765"/>
            <a:ext cx="7157082" cy="4294249"/>
          </a:xfrm>
          <a:prstGeom prst="rect">
            <a:avLst/>
          </a:prstGeom>
        </p:spPr>
      </p:pic>
    </p:spTree>
    <p:extLst>
      <p:ext uri="{BB962C8B-B14F-4D97-AF65-F5344CB8AC3E}">
        <p14:creationId xmlns:p14="http://schemas.microsoft.com/office/powerpoint/2010/main" val="1248921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336762"/>
            <a:ext cx="10515600" cy="5468625"/>
          </a:xfrm>
        </p:spPr>
        <p:txBody>
          <a:bodyPr/>
          <a:lstStyle/>
          <a:p>
            <a:pPr marL="0" indent="0" algn="r">
              <a:buNone/>
            </a:pPr>
            <a:r>
              <a:rPr lang="nb-NO" b="1" dirty="0" smtClean="0">
                <a:solidFill>
                  <a:srgbClr val="0070C0"/>
                </a:solidFill>
              </a:rPr>
              <a:t>Kvinnelige trenere </a:t>
            </a:r>
            <a:r>
              <a:rPr lang="nb-NO" sz="1600" dirty="0" smtClean="0"/>
              <a:t>(Hovden, 2015a, 2015b; Norman, 2010)</a:t>
            </a:r>
            <a:r>
              <a:rPr lang="nb-NO" sz="2000" dirty="0" smtClean="0"/>
              <a:t>:</a:t>
            </a:r>
            <a:endParaRPr lang="nb-NO" dirty="0" smtClean="0"/>
          </a:p>
          <a:p>
            <a:pPr algn="r">
              <a:buFontTx/>
              <a:buChar char="-"/>
            </a:pPr>
            <a:r>
              <a:rPr lang="nb-NO" sz="2400" dirty="0" smtClean="0">
                <a:solidFill>
                  <a:srgbClr val="FF0000"/>
                </a:solidFill>
              </a:rPr>
              <a:t>Får dårlige betalt enn menn</a:t>
            </a:r>
          </a:p>
          <a:p>
            <a:pPr algn="r">
              <a:buFontTx/>
              <a:buChar char="-"/>
            </a:pPr>
            <a:r>
              <a:rPr lang="nb-NO" sz="2400" dirty="0" smtClean="0"/>
              <a:t>Trener kvinnelige utøvere (ikke menn)</a:t>
            </a:r>
          </a:p>
          <a:p>
            <a:pPr algn="r">
              <a:buFontTx/>
              <a:buChar char="-"/>
            </a:pPr>
            <a:r>
              <a:rPr lang="nb-NO" sz="2400" dirty="0" smtClean="0"/>
              <a:t>Er i breddeidretten (ikke toppidrett)</a:t>
            </a:r>
          </a:p>
          <a:p>
            <a:pPr algn="r">
              <a:buFontTx/>
              <a:buChar char="-"/>
            </a:pPr>
            <a:r>
              <a:rPr lang="nb-NO" sz="2400" dirty="0" smtClean="0"/>
              <a:t>Er assistenttrenere</a:t>
            </a:r>
          </a:p>
          <a:p>
            <a:pPr marL="0" indent="0">
              <a:buNone/>
            </a:pPr>
            <a:endParaRPr lang="nb-NO" dirty="0"/>
          </a:p>
        </p:txBody>
      </p:sp>
      <p:pic>
        <p:nvPicPr>
          <p:cNvPr id="4" name="Bilde 3"/>
          <p:cNvPicPr>
            <a:picLocks noChangeAspect="1"/>
          </p:cNvPicPr>
          <p:nvPr/>
        </p:nvPicPr>
        <p:blipFill>
          <a:blip r:embed="rId3"/>
          <a:stretch>
            <a:fillRect/>
          </a:stretch>
        </p:blipFill>
        <p:spPr>
          <a:xfrm>
            <a:off x="6807827" y="3071075"/>
            <a:ext cx="4545973" cy="3409480"/>
          </a:xfrm>
          <a:prstGeom prst="rect">
            <a:avLst/>
          </a:prstGeom>
        </p:spPr>
      </p:pic>
      <p:pic>
        <p:nvPicPr>
          <p:cNvPr id="6" name="Bilde 5"/>
          <p:cNvPicPr>
            <a:picLocks noChangeAspect="1"/>
          </p:cNvPicPr>
          <p:nvPr/>
        </p:nvPicPr>
        <p:blipFill>
          <a:blip r:embed="rId4"/>
          <a:stretch>
            <a:fillRect/>
          </a:stretch>
        </p:blipFill>
        <p:spPr>
          <a:xfrm>
            <a:off x="838200" y="965915"/>
            <a:ext cx="4514034" cy="2959894"/>
          </a:xfrm>
          <a:prstGeom prst="rect">
            <a:avLst/>
          </a:prstGeom>
        </p:spPr>
      </p:pic>
      <p:sp>
        <p:nvSpPr>
          <p:cNvPr id="7" name="TekstSylinder 6"/>
          <p:cNvSpPr txBox="1"/>
          <p:nvPr/>
        </p:nvSpPr>
        <p:spPr>
          <a:xfrm>
            <a:off x="643944" y="4542432"/>
            <a:ext cx="4857696" cy="646331"/>
          </a:xfrm>
          <a:prstGeom prst="rect">
            <a:avLst/>
          </a:prstGeom>
          <a:noFill/>
        </p:spPr>
        <p:txBody>
          <a:bodyPr wrap="square" rtlCol="0">
            <a:spAutoFit/>
          </a:bodyPr>
          <a:lstStyle/>
          <a:p>
            <a:r>
              <a:rPr lang="nb-NO" b="1" dirty="0" smtClean="0">
                <a:solidFill>
                  <a:srgbClr val="FF0000"/>
                </a:solidFill>
              </a:rPr>
              <a:t>«Hvorfor har jeg mindre betalt på damesiden når jeg gjør eksakt samme jobb?»</a:t>
            </a:r>
            <a:endParaRPr lang="nb-NO" b="1" dirty="0">
              <a:solidFill>
                <a:srgbClr val="FF0000"/>
              </a:solidFill>
            </a:endParaRPr>
          </a:p>
        </p:txBody>
      </p:sp>
      <p:sp>
        <p:nvSpPr>
          <p:cNvPr id="8" name="TekstSylinder 7"/>
          <p:cNvSpPr txBox="1"/>
          <p:nvPr/>
        </p:nvSpPr>
        <p:spPr>
          <a:xfrm>
            <a:off x="1700012" y="5681306"/>
            <a:ext cx="4914352" cy="923330"/>
          </a:xfrm>
          <a:prstGeom prst="rect">
            <a:avLst/>
          </a:prstGeom>
          <a:noFill/>
        </p:spPr>
        <p:txBody>
          <a:bodyPr wrap="square" rtlCol="0">
            <a:spAutoFit/>
          </a:bodyPr>
          <a:lstStyle/>
          <a:p>
            <a:r>
              <a:rPr lang="nb-NO" b="1" dirty="0" err="1" smtClean="0"/>
              <a:t>Dropout</a:t>
            </a:r>
            <a:r>
              <a:rPr lang="nb-NO" b="1" dirty="0" smtClean="0"/>
              <a:t>-hyppighet i trenerrollen </a:t>
            </a:r>
            <a:r>
              <a:rPr lang="nb-NO" sz="1200" dirty="0" smtClean="0"/>
              <a:t>(Sagas et al., 2000):</a:t>
            </a:r>
            <a:endParaRPr lang="nb-NO" dirty="0" smtClean="0"/>
          </a:p>
          <a:p>
            <a:r>
              <a:rPr lang="nb-NO" dirty="0" smtClean="0"/>
              <a:t>Kvinner: </a:t>
            </a:r>
            <a:r>
              <a:rPr lang="nb-NO" b="1" dirty="0" smtClean="0">
                <a:solidFill>
                  <a:srgbClr val="FF0000"/>
                </a:solidFill>
              </a:rPr>
              <a:t>68%</a:t>
            </a:r>
          </a:p>
          <a:p>
            <a:r>
              <a:rPr lang="nb-NO" dirty="0" smtClean="0"/>
              <a:t>Menn: </a:t>
            </a:r>
            <a:r>
              <a:rPr lang="nb-NO" b="1" dirty="0" smtClean="0">
                <a:solidFill>
                  <a:srgbClr val="00B0F0"/>
                </a:solidFill>
              </a:rPr>
              <a:t>15%</a:t>
            </a:r>
            <a:endParaRPr lang="nb-NO" b="1" dirty="0">
              <a:solidFill>
                <a:srgbClr val="00B0F0"/>
              </a:solidFill>
            </a:endParaRPr>
          </a:p>
        </p:txBody>
      </p:sp>
    </p:spTree>
    <p:extLst>
      <p:ext uri="{BB962C8B-B14F-4D97-AF65-F5344CB8AC3E}">
        <p14:creationId xmlns:p14="http://schemas.microsoft.com/office/powerpoint/2010/main" val="475873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35169" y="249215"/>
            <a:ext cx="10515600" cy="1325563"/>
          </a:xfrm>
        </p:spPr>
        <p:txBody>
          <a:bodyPr/>
          <a:lstStyle/>
          <a:p>
            <a:r>
              <a:rPr lang="nb-NO" b="1" dirty="0" smtClean="0">
                <a:solidFill>
                  <a:srgbClr val="0070C0"/>
                </a:solidFill>
              </a:rPr>
              <a:t>Kvinnelige ledere i idretten</a:t>
            </a:r>
            <a:endParaRPr lang="nb-NO" b="1" dirty="0">
              <a:solidFill>
                <a:srgbClr val="0070C0"/>
              </a:solidFill>
            </a:endParaRPr>
          </a:p>
        </p:txBody>
      </p:sp>
      <p:sp>
        <p:nvSpPr>
          <p:cNvPr id="3" name="Plassholder for innhold 2"/>
          <p:cNvSpPr>
            <a:spLocks noGrp="1"/>
          </p:cNvSpPr>
          <p:nvPr>
            <p:ph idx="1"/>
          </p:nvPr>
        </p:nvSpPr>
        <p:spPr>
          <a:xfrm>
            <a:off x="735169" y="1851383"/>
            <a:ext cx="10515600" cy="4351338"/>
          </a:xfrm>
        </p:spPr>
        <p:txBody>
          <a:bodyPr>
            <a:normAutofit fontScale="85000" lnSpcReduction="20000"/>
          </a:bodyPr>
          <a:lstStyle/>
          <a:p>
            <a:pPr marL="0" indent="0">
              <a:buNone/>
            </a:pPr>
            <a:r>
              <a:rPr lang="nb-NO" b="1" dirty="0" smtClean="0">
                <a:solidFill>
                  <a:srgbClr val="FF0000"/>
                </a:solidFill>
              </a:rPr>
              <a:t>Lederposisjoner </a:t>
            </a:r>
            <a:r>
              <a:rPr lang="nb-NO" sz="2100" b="1" dirty="0" smtClean="0">
                <a:solidFill>
                  <a:srgbClr val="FF0000"/>
                </a:solidFill>
              </a:rPr>
              <a:t>(Skirstad, 2015):</a:t>
            </a:r>
            <a:endParaRPr lang="nb-NO" b="1" dirty="0" smtClean="0">
              <a:solidFill>
                <a:srgbClr val="FF0000"/>
              </a:solidFill>
            </a:endParaRPr>
          </a:p>
          <a:p>
            <a:r>
              <a:rPr lang="nb-NO" dirty="0" smtClean="0"/>
              <a:t>President i særforbund: </a:t>
            </a:r>
            <a:r>
              <a:rPr lang="nb-NO" b="1" dirty="0" smtClean="0">
                <a:solidFill>
                  <a:srgbClr val="FF0000"/>
                </a:solidFill>
              </a:rPr>
              <a:t>18,5% </a:t>
            </a:r>
            <a:endParaRPr lang="nb-NO" dirty="0" smtClean="0"/>
          </a:p>
          <a:p>
            <a:r>
              <a:rPr lang="nb-NO" dirty="0" smtClean="0"/>
              <a:t>Styreverv i idrettslag: 22,8% </a:t>
            </a:r>
          </a:p>
          <a:p>
            <a:r>
              <a:rPr lang="nb-NO" dirty="0" smtClean="0"/>
              <a:t>Ledere i idrettskrets og særkretser: 21% </a:t>
            </a:r>
          </a:p>
          <a:p>
            <a:r>
              <a:rPr lang="nb-NO" dirty="0" smtClean="0"/>
              <a:t>Idrettsråd: 18,8% </a:t>
            </a:r>
          </a:p>
          <a:p>
            <a:r>
              <a:rPr lang="nb-NO" dirty="0" smtClean="0"/>
              <a:t>Internasjonale lederverv: </a:t>
            </a:r>
            <a:r>
              <a:rPr lang="nb-NO" b="1" dirty="0" smtClean="0">
                <a:solidFill>
                  <a:srgbClr val="FF0000"/>
                </a:solidFill>
              </a:rPr>
              <a:t>17% </a:t>
            </a:r>
            <a:endParaRPr lang="nb-NO" dirty="0"/>
          </a:p>
          <a:p>
            <a:pPr marL="0" indent="0">
              <a:buNone/>
            </a:pPr>
            <a:endParaRPr lang="nb-NO" dirty="0"/>
          </a:p>
          <a:p>
            <a:pPr marL="0" indent="0">
              <a:buNone/>
            </a:pPr>
            <a:r>
              <a:rPr lang="nb-NO" b="1" dirty="0" smtClean="0">
                <a:solidFill>
                  <a:srgbClr val="0070C0"/>
                </a:solidFill>
              </a:rPr>
              <a:t>Daglige ledere </a:t>
            </a:r>
            <a:r>
              <a:rPr lang="nb-NO" sz="2100" b="1" dirty="0" smtClean="0">
                <a:solidFill>
                  <a:srgbClr val="0070C0"/>
                </a:solidFill>
              </a:rPr>
              <a:t>(NIF, 2017): </a:t>
            </a:r>
            <a:endParaRPr lang="nb-NO" b="1" dirty="0" smtClean="0">
              <a:solidFill>
                <a:srgbClr val="0070C0"/>
              </a:solidFill>
            </a:endParaRPr>
          </a:p>
          <a:p>
            <a:pPr>
              <a:buFontTx/>
              <a:buChar char="-"/>
            </a:pPr>
            <a:r>
              <a:rPr lang="nb-NO" dirty="0" smtClean="0"/>
              <a:t>Lokale ledd:  22% </a:t>
            </a:r>
          </a:p>
          <a:p>
            <a:pPr>
              <a:buFontTx/>
              <a:buChar char="-"/>
            </a:pPr>
            <a:r>
              <a:rPr lang="nb-NO" dirty="0" smtClean="0"/>
              <a:t>Regionale ledd: 29% </a:t>
            </a:r>
          </a:p>
          <a:p>
            <a:pPr>
              <a:buFontTx/>
              <a:buChar char="-"/>
            </a:pPr>
            <a:r>
              <a:rPr lang="nb-NO" dirty="0" smtClean="0"/>
              <a:t>Sentrale ledd: 28% </a:t>
            </a:r>
          </a:p>
          <a:p>
            <a:endParaRPr lang="nb-NO" dirty="0"/>
          </a:p>
        </p:txBody>
      </p:sp>
      <p:pic>
        <p:nvPicPr>
          <p:cNvPr id="4" name="Bilde 3"/>
          <p:cNvPicPr>
            <a:picLocks noChangeAspect="1"/>
          </p:cNvPicPr>
          <p:nvPr/>
        </p:nvPicPr>
        <p:blipFill>
          <a:blip r:embed="rId3"/>
          <a:stretch>
            <a:fillRect/>
          </a:stretch>
        </p:blipFill>
        <p:spPr>
          <a:xfrm>
            <a:off x="7148293" y="538752"/>
            <a:ext cx="4296733" cy="2863813"/>
          </a:xfrm>
          <a:prstGeom prst="rect">
            <a:avLst/>
          </a:prstGeom>
        </p:spPr>
      </p:pic>
      <p:pic>
        <p:nvPicPr>
          <p:cNvPr id="5" name="Bilde 4"/>
          <p:cNvPicPr>
            <a:picLocks noChangeAspect="1"/>
          </p:cNvPicPr>
          <p:nvPr/>
        </p:nvPicPr>
        <p:blipFill>
          <a:blip r:embed="rId4"/>
          <a:stretch>
            <a:fillRect/>
          </a:stretch>
        </p:blipFill>
        <p:spPr>
          <a:xfrm>
            <a:off x="9350053" y="3679170"/>
            <a:ext cx="2094973" cy="2887272"/>
          </a:xfrm>
          <a:prstGeom prst="rect">
            <a:avLst/>
          </a:prstGeom>
        </p:spPr>
      </p:pic>
    </p:spTree>
    <p:extLst>
      <p:ext uri="{BB962C8B-B14F-4D97-AF65-F5344CB8AC3E}">
        <p14:creationId xmlns:p14="http://schemas.microsoft.com/office/powerpoint/2010/main" val="1969295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61084" y="2847191"/>
            <a:ext cx="10515600" cy="1325563"/>
          </a:xfrm>
        </p:spPr>
        <p:txBody>
          <a:bodyPr>
            <a:normAutofit/>
          </a:bodyPr>
          <a:lstStyle/>
          <a:p>
            <a:r>
              <a:rPr lang="nb-NO" sz="6000" b="1" dirty="0" smtClean="0"/>
              <a:t>Hjelper dette?</a:t>
            </a:r>
            <a:endParaRPr lang="nb-NO" sz="6000" b="1" dirty="0"/>
          </a:p>
        </p:txBody>
      </p:sp>
      <p:pic>
        <p:nvPicPr>
          <p:cNvPr id="4" name="Plassholder for innhold 3"/>
          <p:cNvPicPr>
            <a:picLocks noGrp="1" noChangeAspect="1"/>
          </p:cNvPicPr>
          <p:nvPr>
            <p:ph idx="1"/>
          </p:nvPr>
        </p:nvPicPr>
        <p:blipFill>
          <a:blip r:embed="rId3"/>
          <a:stretch>
            <a:fillRect/>
          </a:stretch>
        </p:blipFill>
        <p:spPr>
          <a:xfrm rot="674686">
            <a:off x="5656723" y="90149"/>
            <a:ext cx="6057685" cy="6556701"/>
          </a:xfrm>
          <a:prstGeom prst="rect">
            <a:avLst/>
          </a:prstGeom>
        </p:spPr>
      </p:pic>
    </p:spTree>
    <p:extLst>
      <p:ext uri="{BB962C8B-B14F-4D97-AF65-F5344CB8AC3E}">
        <p14:creationId xmlns:p14="http://schemas.microsoft.com/office/powerpoint/2010/main" val="32578010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1569720" y="212214"/>
            <a:ext cx="8343846" cy="6419199"/>
          </a:xfrm>
          <a:prstGeom prst="rect">
            <a:avLst/>
          </a:prstGeom>
        </p:spPr>
      </p:pic>
    </p:spTree>
    <p:extLst>
      <p:ext uri="{BB962C8B-B14F-4D97-AF65-F5344CB8AC3E}">
        <p14:creationId xmlns:p14="http://schemas.microsoft.com/office/powerpoint/2010/main" val="3239507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794597" y="284414"/>
            <a:ext cx="4188883" cy="6304029"/>
          </a:xfrm>
          <a:prstGeom prst="rect">
            <a:avLst/>
          </a:prstGeom>
        </p:spPr>
      </p:pic>
      <p:pic>
        <p:nvPicPr>
          <p:cNvPr id="5" name="Bilde 4"/>
          <p:cNvPicPr>
            <a:picLocks noChangeAspect="1"/>
          </p:cNvPicPr>
          <p:nvPr/>
        </p:nvPicPr>
        <p:blipFill>
          <a:blip r:embed="rId4"/>
          <a:stretch>
            <a:fillRect/>
          </a:stretch>
        </p:blipFill>
        <p:spPr>
          <a:xfrm>
            <a:off x="7617704" y="389987"/>
            <a:ext cx="3845071" cy="6092881"/>
          </a:xfrm>
          <a:prstGeom prst="rect">
            <a:avLst/>
          </a:prstGeom>
        </p:spPr>
      </p:pic>
      <p:pic>
        <p:nvPicPr>
          <p:cNvPr id="6" name="Bilde 5"/>
          <p:cNvPicPr>
            <a:picLocks noChangeAspect="1"/>
          </p:cNvPicPr>
          <p:nvPr/>
        </p:nvPicPr>
        <p:blipFill>
          <a:blip r:embed="rId5"/>
          <a:stretch>
            <a:fillRect/>
          </a:stretch>
        </p:blipFill>
        <p:spPr>
          <a:xfrm>
            <a:off x="3708794" y="1223577"/>
            <a:ext cx="4856086" cy="4443664"/>
          </a:xfrm>
          <a:prstGeom prst="rect">
            <a:avLst/>
          </a:prstGeom>
        </p:spPr>
      </p:pic>
      <p:pic>
        <p:nvPicPr>
          <p:cNvPr id="7" name="Bilde 6"/>
          <p:cNvPicPr>
            <a:picLocks noChangeAspect="1"/>
          </p:cNvPicPr>
          <p:nvPr/>
        </p:nvPicPr>
        <p:blipFill>
          <a:blip r:embed="rId6"/>
          <a:stretch>
            <a:fillRect/>
          </a:stretch>
        </p:blipFill>
        <p:spPr>
          <a:xfrm rot="20661059">
            <a:off x="5920057" y="525866"/>
            <a:ext cx="4638871" cy="5384022"/>
          </a:xfrm>
          <a:prstGeom prst="rect">
            <a:avLst/>
          </a:prstGeom>
        </p:spPr>
      </p:pic>
      <p:pic>
        <p:nvPicPr>
          <p:cNvPr id="8" name="Bilde 7"/>
          <p:cNvPicPr>
            <a:picLocks noChangeAspect="1"/>
          </p:cNvPicPr>
          <p:nvPr/>
        </p:nvPicPr>
        <p:blipFill>
          <a:blip r:embed="rId7"/>
          <a:stretch>
            <a:fillRect/>
          </a:stretch>
        </p:blipFill>
        <p:spPr>
          <a:xfrm>
            <a:off x="2694059" y="2215371"/>
            <a:ext cx="4213081" cy="4604641"/>
          </a:xfrm>
          <a:prstGeom prst="rect">
            <a:avLst/>
          </a:prstGeom>
        </p:spPr>
      </p:pic>
    </p:spTree>
    <p:extLst>
      <p:ext uri="{BB962C8B-B14F-4D97-AF65-F5344CB8AC3E}">
        <p14:creationId xmlns:p14="http://schemas.microsoft.com/office/powerpoint/2010/main" val="83975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480" y="616489"/>
            <a:ext cx="8703999" cy="5801251"/>
          </a:xfrm>
        </p:spPr>
      </p:pic>
    </p:spTree>
    <p:extLst>
      <p:ext uri="{BB962C8B-B14F-4D97-AF65-F5344CB8AC3E}">
        <p14:creationId xmlns:p14="http://schemas.microsoft.com/office/powerpoint/2010/main" val="3603251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5280" y="709770"/>
            <a:ext cx="10515600" cy="1325563"/>
          </a:xfrm>
        </p:spPr>
        <p:txBody>
          <a:bodyPr/>
          <a:lstStyle/>
          <a:p>
            <a:r>
              <a:rPr lang="nb-NO" b="1" dirty="0" smtClean="0">
                <a:solidFill>
                  <a:srgbClr val="FF0000"/>
                </a:solidFill>
              </a:rPr>
              <a:t>Idrett som symbolsk institusjon</a:t>
            </a:r>
            <a:endParaRPr lang="nb-NO" b="1" dirty="0">
              <a:solidFill>
                <a:srgbClr val="FF0000"/>
              </a:solidFill>
            </a:endParaRPr>
          </a:p>
        </p:txBody>
      </p:sp>
      <p:sp>
        <p:nvSpPr>
          <p:cNvPr id="3" name="Plassholder for innhold 2"/>
          <p:cNvSpPr>
            <a:spLocks noGrp="1"/>
          </p:cNvSpPr>
          <p:nvPr>
            <p:ph idx="1"/>
          </p:nvPr>
        </p:nvSpPr>
        <p:spPr>
          <a:xfrm>
            <a:off x="335280" y="1889759"/>
            <a:ext cx="10988040" cy="4480561"/>
          </a:xfrm>
        </p:spPr>
        <p:txBody>
          <a:bodyPr>
            <a:normAutofit/>
          </a:bodyPr>
          <a:lstStyle/>
          <a:p>
            <a:endParaRPr lang="nb-NO" dirty="0" smtClean="0"/>
          </a:p>
          <a:p>
            <a:r>
              <a:rPr lang="nb-NO" dirty="0" smtClean="0"/>
              <a:t>Former og endrer samfunnsmessige </a:t>
            </a:r>
          </a:p>
          <a:p>
            <a:pPr marL="0" indent="0">
              <a:buNone/>
            </a:pPr>
            <a:r>
              <a:rPr lang="nb-NO" dirty="0" smtClean="0"/>
              <a:t>   oppfatninger om kjønn og likestilling</a:t>
            </a:r>
          </a:p>
          <a:p>
            <a:endParaRPr lang="nb-NO" dirty="0" smtClean="0"/>
          </a:p>
          <a:p>
            <a:r>
              <a:rPr lang="nb-NO" dirty="0"/>
              <a:t>L</a:t>
            </a:r>
            <a:r>
              <a:rPr lang="nb-NO" dirty="0" smtClean="0"/>
              <a:t>egitimerer og utfordrer maktforhold og sosial ulikhet knyttet til kjønn</a:t>
            </a:r>
          </a:p>
          <a:p>
            <a:endParaRPr lang="nb-NO" dirty="0" smtClean="0"/>
          </a:p>
          <a:p>
            <a:r>
              <a:rPr lang="nb-NO" dirty="0" smtClean="0"/>
              <a:t>Knytter kjønn til biologi</a:t>
            </a:r>
            <a:endParaRPr lang="nb-NO" dirty="0"/>
          </a:p>
        </p:txBody>
      </p:sp>
      <p:pic>
        <p:nvPicPr>
          <p:cNvPr id="4" name="Bilde 3"/>
          <p:cNvPicPr>
            <a:picLocks noChangeAspect="1"/>
          </p:cNvPicPr>
          <p:nvPr/>
        </p:nvPicPr>
        <p:blipFill>
          <a:blip r:embed="rId3"/>
          <a:stretch>
            <a:fillRect/>
          </a:stretch>
        </p:blipFill>
        <p:spPr>
          <a:xfrm>
            <a:off x="7651317" y="1234441"/>
            <a:ext cx="3892215" cy="2307826"/>
          </a:xfrm>
          <a:prstGeom prst="rect">
            <a:avLst/>
          </a:prstGeom>
        </p:spPr>
      </p:pic>
    </p:spTree>
    <p:extLst>
      <p:ext uri="{BB962C8B-B14F-4D97-AF65-F5344CB8AC3E}">
        <p14:creationId xmlns:p14="http://schemas.microsoft.com/office/powerpoint/2010/main" val="2717051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3038" y="168508"/>
            <a:ext cx="10515600" cy="1325563"/>
          </a:xfrm>
        </p:spPr>
        <p:txBody>
          <a:bodyPr/>
          <a:lstStyle/>
          <a:p>
            <a:r>
              <a:rPr lang="nb-NO" b="1" dirty="0" smtClean="0">
                <a:solidFill>
                  <a:srgbClr val="0070C0"/>
                </a:solidFill>
              </a:rPr>
              <a:t>Kjønn og idrett: historisk perspektiv</a:t>
            </a:r>
            <a:endParaRPr lang="nb-NO" b="1" dirty="0">
              <a:solidFill>
                <a:srgbClr val="0070C0"/>
              </a:solidFill>
            </a:endParaRPr>
          </a:p>
        </p:txBody>
      </p:sp>
      <p:sp>
        <p:nvSpPr>
          <p:cNvPr id="3" name="Plassholder for innhold 2"/>
          <p:cNvSpPr>
            <a:spLocks noGrp="1"/>
          </p:cNvSpPr>
          <p:nvPr>
            <p:ph idx="1"/>
          </p:nvPr>
        </p:nvSpPr>
        <p:spPr>
          <a:xfrm>
            <a:off x="333038" y="2632640"/>
            <a:ext cx="10515600" cy="4874629"/>
          </a:xfrm>
        </p:spPr>
        <p:txBody>
          <a:bodyPr/>
          <a:lstStyle/>
          <a:p>
            <a:r>
              <a:rPr lang="nb-NO" dirty="0" smtClean="0"/>
              <a:t>Skapt </a:t>
            </a:r>
            <a:r>
              <a:rPr lang="nb-NO" u="sng" dirty="0" smtClean="0">
                <a:solidFill>
                  <a:srgbClr val="FF0000"/>
                </a:solidFill>
              </a:rPr>
              <a:t>av</a:t>
            </a:r>
            <a:r>
              <a:rPr lang="nb-NO" dirty="0" smtClean="0">
                <a:solidFill>
                  <a:srgbClr val="FF0000"/>
                </a:solidFill>
              </a:rPr>
              <a:t> </a:t>
            </a:r>
            <a:r>
              <a:rPr lang="nb-NO" dirty="0" smtClean="0"/>
              <a:t>og </a:t>
            </a:r>
            <a:r>
              <a:rPr lang="nb-NO" u="sng" dirty="0" smtClean="0">
                <a:solidFill>
                  <a:srgbClr val="FF0000"/>
                </a:solidFill>
              </a:rPr>
              <a:t>for</a:t>
            </a:r>
            <a:r>
              <a:rPr lang="nb-NO" dirty="0" smtClean="0">
                <a:solidFill>
                  <a:srgbClr val="FF0000"/>
                </a:solidFill>
              </a:rPr>
              <a:t> </a:t>
            </a:r>
            <a:r>
              <a:rPr lang="nb-NO" dirty="0" smtClean="0"/>
              <a:t>menn</a:t>
            </a:r>
          </a:p>
          <a:p>
            <a:pPr marL="0" indent="0">
              <a:buNone/>
            </a:pPr>
            <a:endParaRPr lang="nb-NO" dirty="0" smtClean="0"/>
          </a:p>
          <a:p>
            <a:r>
              <a:rPr lang="nb-NO" dirty="0" smtClean="0"/>
              <a:t>Menn og mannskroppen som ‘normalen’</a:t>
            </a:r>
          </a:p>
          <a:p>
            <a:pPr marL="0" indent="0">
              <a:buNone/>
            </a:pPr>
            <a:endParaRPr lang="nb-NO" dirty="0" smtClean="0"/>
          </a:p>
          <a:p>
            <a:r>
              <a:rPr lang="nb-NO" b="1" dirty="0" smtClean="0">
                <a:solidFill>
                  <a:srgbClr val="00B0F0"/>
                </a:solidFill>
              </a:rPr>
              <a:t>Den atletiske kroppen = mannskroppen</a:t>
            </a:r>
          </a:p>
          <a:p>
            <a:pPr marL="0" indent="0">
              <a:buNone/>
            </a:pPr>
            <a:endParaRPr lang="nb-NO" dirty="0"/>
          </a:p>
          <a:p>
            <a:pPr marL="0" indent="0">
              <a:buNone/>
            </a:pPr>
            <a:endParaRPr lang="nb-NO" dirty="0" smtClean="0"/>
          </a:p>
          <a:p>
            <a:pPr marL="0" indent="0">
              <a:buNone/>
            </a:pPr>
            <a:endParaRPr lang="nb-NO" dirty="0" smtClean="0"/>
          </a:p>
        </p:txBody>
      </p:sp>
      <p:pic>
        <p:nvPicPr>
          <p:cNvPr id="4" name="Bilde 3"/>
          <p:cNvPicPr>
            <a:picLocks noChangeAspect="1"/>
          </p:cNvPicPr>
          <p:nvPr/>
        </p:nvPicPr>
        <p:blipFill>
          <a:blip r:embed="rId3"/>
          <a:stretch>
            <a:fillRect/>
          </a:stretch>
        </p:blipFill>
        <p:spPr>
          <a:xfrm>
            <a:off x="7254239" y="1246117"/>
            <a:ext cx="4439777" cy="5336069"/>
          </a:xfrm>
          <a:prstGeom prst="rect">
            <a:avLst/>
          </a:prstGeom>
        </p:spPr>
      </p:pic>
    </p:spTree>
    <p:extLst>
      <p:ext uri="{BB962C8B-B14F-4D97-AF65-F5344CB8AC3E}">
        <p14:creationId xmlns:p14="http://schemas.microsoft.com/office/powerpoint/2010/main" val="929987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439643" y="1603408"/>
            <a:ext cx="3750228" cy="4461669"/>
          </a:xfrm>
          <a:prstGeom prst="rect">
            <a:avLst/>
          </a:prstGeom>
        </p:spPr>
      </p:pic>
      <p:pic>
        <p:nvPicPr>
          <p:cNvPr id="7" name="Bilde 6"/>
          <p:cNvPicPr>
            <a:picLocks noChangeAspect="1"/>
          </p:cNvPicPr>
          <p:nvPr/>
        </p:nvPicPr>
        <p:blipFill>
          <a:blip r:embed="rId4"/>
          <a:stretch>
            <a:fillRect/>
          </a:stretch>
        </p:blipFill>
        <p:spPr>
          <a:xfrm>
            <a:off x="4584735" y="1603408"/>
            <a:ext cx="3103338" cy="4461669"/>
          </a:xfrm>
          <a:prstGeom prst="rect">
            <a:avLst/>
          </a:prstGeom>
        </p:spPr>
      </p:pic>
      <p:sp>
        <p:nvSpPr>
          <p:cNvPr id="8" name="TekstSylinder 7"/>
          <p:cNvSpPr txBox="1"/>
          <p:nvPr/>
        </p:nvSpPr>
        <p:spPr>
          <a:xfrm>
            <a:off x="296214" y="502275"/>
            <a:ext cx="11539471" cy="646331"/>
          </a:xfrm>
          <a:prstGeom prst="rect">
            <a:avLst/>
          </a:prstGeom>
          <a:noFill/>
        </p:spPr>
        <p:txBody>
          <a:bodyPr wrap="square" rtlCol="0">
            <a:spAutoFit/>
          </a:bodyPr>
          <a:lstStyle/>
          <a:p>
            <a:pPr algn="ctr"/>
            <a:r>
              <a:rPr lang="nb-NO" sz="3600" b="1" dirty="0" err="1" smtClean="0">
                <a:solidFill>
                  <a:srgbClr val="FF0000"/>
                </a:solidFill>
              </a:rPr>
              <a:t>Damned</a:t>
            </a:r>
            <a:r>
              <a:rPr lang="nb-NO" sz="3600" b="1" dirty="0" smtClean="0">
                <a:solidFill>
                  <a:srgbClr val="FF0000"/>
                </a:solidFill>
              </a:rPr>
              <a:t> </a:t>
            </a:r>
            <a:r>
              <a:rPr lang="nb-NO" sz="3600" b="1" dirty="0" err="1" smtClean="0">
                <a:solidFill>
                  <a:srgbClr val="FF0000"/>
                </a:solidFill>
              </a:rPr>
              <a:t>if</a:t>
            </a:r>
            <a:r>
              <a:rPr lang="nb-NO" sz="3600" b="1" dirty="0" smtClean="0">
                <a:solidFill>
                  <a:srgbClr val="FF0000"/>
                </a:solidFill>
              </a:rPr>
              <a:t> </a:t>
            </a:r>
            <a:r>
              <a:rPr lang="nb-NO" sz="3600" b="1" dirty="0" err="1" smtClean="0">
                <a:solidFill>
                  <a:srgbClr val="FF0000"/>
                </a:solidFill>
              </a:rPr>
              <a:t>you</a:t>
            </a:r>
            <a:r>
              <a:rPr lang="nb-NO" sz="3600" b="1" dirty="0" smtClean="0">
                <a:solidFill>
                  <a:srgbClr val="FF0000"/>
                </a:solidFill>
              </a:rPr>
              <a:t> do, </a:t>
            </a:r>
            <a:r>
              <a:rPr lang="nb-NO" sz="3600" b="1" dirty="0" err="1" smtClean="0">
                <a:solidFill>
                  <a:srgbClr val="FF0000"/>
                </a:solidFill>
              </a:rPr>
              <a:t>Damned</a:t>
            </a:r>
            <a:r>
              <a:rPr lang="nb-NO" sz="3600" b="1" dirty="0" smtClean="0">
                <a:solidFill>
                  <a:srgbClr val="FF0000"/>
                </a:solidFill>
              </a:rPr>
              <a:t> </a:t>
            </a:r>
            <a:r>
              <a:rPr lang="nb-NO" sz="3600" b="1" dirty="0" err="1" smtClean="0">
                <a:solidFill>
                  <a:srgbClr val="FF0000"/>
                </a:solidFill>
              </a:rPr>
              <a:t>if</a:t>
            </a:r>
            <a:r>
              <a:rPr lang="nb-NO" sz="3600" b="1" dirty="0" smtClean="0">
                <a:solidFill>
                  <a:srgbClr val="FF0000"/>
                </a:solidFill>
              </a:rPr>
              <a:t> </a:t>
            </a:r>
            <a:r>
              <a:rPr lang="nb-NO" sz="3600" b="1" dirty="0" err="1" smtClean="0">
                <a:solidFill>
                  <a:srgbClr val="FF0000"/>
                </a:solidFill>
              </a:rPr>
              <a:t>you</a:t>
            </a:r>
            <a:r>
              <a:rPr lang="nb-NO" sz="3600" b="1" dirty="0" smtClean="0">
                <a:solidFill>
                  <a:srgbClr val="FF0000"/>
                </a:solidFill>
              </a:rPr>
              <a:t> </a:t>
            </a:r>
            <a:r>
              <a:rPr lang="nb-NO" sz="3600" b="1" dirty="0" err="1" smtClean="0">
                <a:solidFill>
                  <a:srgbClr val="FF0000"/>
                </a:solidFill>
              </a:rPr>
              <a:t>don’t</a:t>
            </a:r>
            <a:r>
              <a:rPr lang="nb-NO" sz="3600" b="1" dirty="0" smtClean="0">
                <a:solidFill>
                  <a:srgbClr val="FF0000"/>
                </a:solidFill>
              </a:rPr>
              <a:t>!</a:t>
            </a:r>
            <a:endParaRPr lang="nb-NO" sz="3600" b="1" dirty="0"/>
          </a:p>
        </p:txBody>
      </p:sp>
      <p:pic>
        <p:nvPicPr>
          <p:cNvPr id="12" name="Bilde 11"/>
          <p:cNvPicPr>
            <a:picLocks noChangeAspect="1"/>
          </p:cNvPicPr>
          <p:nvPr/>
        </p:nvPicPr>
        <p:blipFill>
          <a:blip r:embed="rId5"/>
          <a:stretch>
            <a:fillRect/>
          </a:stretch>
        </p:blipFill>
        <p:spPr>
          <a:xfrm>
            <a:off x="8288938" y="1603408"/>
            <a:ext cx="3008169" cy="4536910"/>
          </a:xfrm>
          <a:prstGeom prst="rect">
            <a:avLst/>
          </a:prstGeom>
        </p:spPr>
      </p:pic>
    </p:spTree>
    <p:extLst>
      <p:ext uri="{BB962C8B-B14F-4D97-AF65-F5344CB8AC3E}">
        <p14:creationId xmlns:p14="http://schemas.microsoft.com/office/powerpoint/2010/main" val="2654695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t>F</a:t>
            </a:r>
            <a:r>
              <a:rPr lang="nb-NO" b="1" dirty="0" smtClean="0"/>
              <a:t>eminine og maskuline idrettsaktiviteter?</a:t>
            </a:r>
            <a:endParaRPr lang="nb-NO" b="1" dirty="0"/>
          </a:p>
        </p:txBody>
      </p:sp>
      <p:sp>
        <p:nvSpPr>
          <p:cNvPr id="5" name="TekstSylinder 4"/>
          <p:cNvSpPr txBox="1"/>
          <p:nvPr/>
        </p:nvSpPr>
        <p:spPr>
          <a:xfrm>
            <a:off x="4872540" y="1191350"/>
            <a:ext cx="6903076" cy="5190186"/>
          </a:xfrm>
          <a:prstGeom prst="rect">
            <a:avLst/>
          </a:prstGeom>
          <a:noFill/>
        </p:spPr>
        <p:txBody>
          <a:bodyPr wrap="square" rtlCol="0">
            <a:spAutoFit/>
          </a:bodyPr>
          <a:lstStyle/>
          <a:p>
            <a:endParaRPr lang="nb-NO" dirty="0"/>
          </a:p>
        </p:txBody>
      </p:sp>
      <p:pic>
        <p:nvPicPr>
          <p:cNvPr id="7" name="Bilde 6"/>
          <p:cNvPicPr>
            <a:picLocks noChangeAspect="1"/>
          </p:cNvPicPr>
          <p:nvPr/>
        </p:nvPicPr>
        <p:blipFill>
          <a:blip r:embed="rId3"/>
          <a:stretch>
            <a:fillRect/>
          </a:stretch>
        </p:blipFill>
        <p:spPr>
          <a:xfrm>
            <a:off x="5402817" y="1987136"/>
            <a:ext cx="6305550" cy="3562350"/>
          </a:xfrm>
          <a:prstGeom prst="rect">
            <a:avLst/>
          </a:prstGeom>
        </p:spPr>
      </p:pic>
      <p:pic>
        <p:nvPicPr>
          <p:cNvPr id="9" name="Plassholder for innhold 8"/>
          <p:cNvPicPr>
            <a:picLocks noGrp="1" noChangeAspect="1"/>
          </p:cNvPicPr>
          <p:nvPr>
            <p:ph idx="1"/>
          </p:nvPr>
        </p:nvPicPr>
        <p:blipFill>
          <a:blip r:embed="rId4"/>
          <a:stretch>
            <a:fillRect/>
          </a:stretch>
        </p:blipFill>
        <p:spPr>
          <a:xfrm>
            <a:off x="1136348" y="1987136"/>
            <a:ext cx="3523255" cy="4351338"/>
          </a:xfrm>
          <a:prstGeom prst="rect">
            <a:avLst/>
          </a:prstGeom>
        </p:spPr>
      </p:pic>
      <p:sp>
        <p:nvSpPr>
          <p:cNvPr id="10" name="TekstSylinder 9"/>
          <p:cNvSpPr txBox="1"/>
          <p:nvPr/>
        </p:nvSpPr>
        <p:spPr>
          <a:xfrm rot="20322183">
            <a:off x="1286331" y="4480491"/>
            <a:ext cx="3966503" cy="769441"/>
          </a:xfrm>
          <a:prstGeom prst="rect">
            <a:avLst/>
          </a:prstGeom>
          <a:noFill/>
        </p:spPr>
        <p:txBody>
          <a:bodyPr wrap="square" rtlCol="0">
            <a:spAutoFit/>
          </a:bodyPr>
          <a:lstStyle/>
          <a:p>
            <a:r>
              <a:rPr lang="nb-NO" sz="4400" b="1" dirty="0" smtClean="0">
                <a:solidFill>
                  <a:srgbClr val="FF0000"/>
                </a:solidFill>
              </a:rPr>
              <a:t>Kvinneidrett</a:t>
            </a:r>
            <a:endParaRPr lang="nb-NO" sz="4400" b="1" dirty="0">
              <a:solidFill>
                <a:srgbClr val="FF0000"/>
              </a:solidFill>
            </a:endParaRPr>
          </a:p>
        </p:txBody>
      </p:sp>
      <p:sp>
        <p:nvSpPr>
          <p:cNvPr id="11" name="TekstSylinder 10"/>
          <p:cNvSpPr txBox="1"/>
          <p:nvPr/>
        </p:nvSpPr>
        <p:spPr>
          <a:xfrm rot="20977543">
            <a:off x="7750113" y="5620813"/>
            <a:ext cx="4237149" cy="646331"/>
          </a:xfrm>
          <a:prstGeom prst="rect">
            <a:avLst/>
          </a:prstGeom>
          <a:noFill/>
        </p:spPr>
        <p:txBody>
          <a:bodyPr wrap="square" rtlCol="0">
            <a:spAutoFit/>
          </a:bodyPr>
          <a:lstStyle/>
          <a:p>
            <a:r>
              <a:rPr lang="nb-NO" sz="3600" b="1" dirty="0" smtClean="0"/>
              <a:t>Mannsidrett</a:t>
            </a:r>
            <a:endParaRPr lang="nb-NO" sz="3600" b="1" dirty="0"/>
          </a:p>
        </p:txBody>
      </p:sp>
    </p:spTree>
    <p:extLst>
      <p:ext uri="{BB962C8B-B14F-4D97-AF65-F5344CB8AC3E}">
        <p14:creationId xmlns:p14="http://schemas.microsoft.com/office/powerpoint/2010/main" val="4276284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5821251" y="189605"/>
            <a:ext cx="6040191" cy="4026794"/>
          </a:xfrm>
          <a:prstGeom prst="rect">
            <a:avLst/>
          </a:prstGeom>
        </p:spPr>
      </p:pic>
      <p:pic>
        <p:nvPicPr>
          <p:cNvPr id="5" name="Bilde 4"/>
          <p:cNvPicPr>
            <a:picLocks noChangeAspect="1"/>
          </p:cNvPicPr>
          <p:nvPr/>
        </p:nvPicPr>
        <p:blipFill>
          <a:blip r:embed="rId4"/>
          <a:stretch>
            <a:fillRect/>
          </a:stretch>
        </p:blipFill>
        <p:spPr>
          <a:xfrm>
            <a:off x="372012" y="2470519"/>
            <a:ext cx="6038850" cy="4143375"/>
          </a:xfrm>
          <a:prstGeom prst="rect">
            <a:avLst/>
          </a:prstGeom>
        </p:spPr>
      </p:pic>
      <p:sp>
        <p:nvSpPr>
          <p:cNvPr id="6" name="TekstSylinder 5"/>
          <p:cNvSpPr txBox="1"/>
          <p:nvPr/>
        </p:nvSpPr>
        <p:spPr>
          <a:xfrm>
            <a:off x="4101921" y="382789"/>
            <a:ext cx="4404574" cy="769441"/>
          </a:xfrm>
          <a:prstGeom prst="rect">
            <a:avLst/>
          </a:prstGeom>
          <a:noFill/>
        </p:spPr>
        <p:txBody>
          <a:bodyPr wrap="square" rtlCol="0">
            <a:spAutoFit/>
          </a:bodyPr>
          <a:lstStyle/>
          <a:p>
            <a:r>
              <a:rPr lang="nb-NO" sz="4400" b="1" dirty="0" smtClean="0">
                <a:solidFill>
                  <a:srgbClr val="00B0F0"/>
                </a:solidFill>
              </a:rPr>
              <a:t>Mannsidrett?</a:t>
            </a:r>
            <a:endParaRPr lang="nb-NO" sz="4400" b="1" dirty="0">
              <a:solidFill>
                <a:srgbClr val="00B0F0"/>
              </a:solidFill>
            </a:endParaRPr>
          </a:p>
        </p:txBody>
      </p:sp>
      <p:sp>
        <p:nvSpPr>
          <p:cNvPr id="7" name="TekstSylinder 6"/>
          <p:cNvSpPr txBox="1"/>
          <p:nvPr/>
        </p:nvSpPr>
        <p:spPr>
          <a:xfrm>
            <a:off x="4874653" y="5907367"/>
            <a:ext cx="3631842" cy="830997"/>
          </a:xfrm>
          <a:prstGeom prst="rect">
            <a:avLst/>
          </a:prstGeom>
          <a:noFill/>
        </p:spPr>
        <p:txBody>
          <a:bodyPr wrap="square" rtlCol="0">
            <a:spAutoFit/>
          </a:bodyPr>
          <a:lstStyle/>
          <a:p>
            <a:r>
              <a:rPr lang="nb-NO" sz="4800" b="1" dirty="0" smtClean="0">
                <a:solidFill>
                  <a:srgbClr val="FF0000"/>
                </a:solidFill>
              </a:rPr>
              <a:t>Kvinneidrett?</a:t>
            </a:r>
            <a:endParaRPr lang="nb-NO" sz="4800" b="1" dirty="0">
              <a:solidFill>
                <a:srgbClr val="FF0000"/>
              </a:solidFill>
            </a:endParaRPr>
          </a:p>
        </p:txBody>
      </p:sp>
    </p:spTree>
    <p:extLst>
      <p:ext uri="{BB962C8B-B14F-4D97-AF65-F5344CB8AC3E}">
        <p14:creationId xmlns:p14="http://schemas.microsoft.com/office/powerpoint/2010/main" val="3807433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44682" y="396821"/>
            <a:ext cx="10515600" cy="746701"/>
          </a:xfrm>
        </p:spPr>
        <p:txBody>
          <a:bodyPr>
            <a:noAutofit/>
          </a:bodyPr>
          <a:lstStyle/>
          <a:p>
            <a:r>
              <a:rPr lang="nb-NO" sz="5400" b="1" dirty="0" smtClean="0">
                <a:solidFill>
                  <a:srgbClr val="FF0000"/>
                </a:solidFill>
              </a:rPr>
              <a:t>Kvinner i idretten – Tallenes tale….</a:t>
            </a:r>
            <a:endParaRPr lang="nb-NO" sz="5400" b="1" dirty="0">
              <a:solidFill>
                <a:srgbClr val="FF0000"/>
              </a:solidFill>
            </a:endParaRPr>
          </a:p>
        </p:txBody>
      </p:sp>
      <p:sp>
        <p:nvSpPr>
          <p:cNvPr id="3" name="Plassholder for innhold 2"/>
          <p:cNvSpPr>
            <a:spLocks noGrp="1"/>
          </p:cNvSpPr>
          <p:nvPr>
            <p:ph idx="1"/>
          </p:nvPr>
        </p:nvSpPr>
        <p:spPr>
          <a:xfrm>
            <a:off x="744682" y="1603859"/>
            <a:ext cx="10515600" cy="4753408"/>
          </a:xfrm>
        </p:spPr>
        <p:txBody>
          <a:bodyPr/>
          <a:lstStyle/>
          <a:p>
            <a:r>
              <a:rPr lang="nb-NO" dirty="0" smtClean="0"/>
              <a:t>Norges idrettsforbund (2015): Totalt 60% menn, 40% kvinner. Ulik fordeling i ulike aldersgrupper:</a:t>
            </a:r>
          </a:p>
          <a:p>
            <a:endParaRPr lang="nb-NO" dirty="0"/>
          </a:p>
          <a:p>
            <a:pPr marL="0" indent="0">
              <a:buNone/>
            </a:pPr>
            <a:endParaRPr lang="nb-NO" dirty="0" smtClean="0"/>
          </a:p>
          <a:p>
            <a:pPr marL="0" indent="0">
              <a:buNone/>
            </a:pPr>
            <a:endParaRPr lang="nb-NO" dirty="0"/>
          </a:p>
          <a:p>
            <a:pPr marL="0" indent="0">
              <a:buNone/>
            </a:pPr>
            <a:endParaRPr lang="nb-NO" dirty="0" smtClean="0"/>
          </a:p>
          <a:p>
            <a:pPr>
              <a:buFontTx/>
              <a:buChar char="-"/>
            </a:pPr>
            <a:endParaRPr lang="nb-NO" sz="1400" dirty="0"/>
          </a:p>
        </p:txBody>
      </p:sp>
      <p:pic>
        <p:nvPicPr>
          <p:cNvPr id="4" name="Bilde 3"/>
          <p:cNvPicPr>
            <a:picLocks noChangeAspect="1"/>
          </p:cNvPicPr>
          <p:nvPr/>
        </p:nvPicPr>
        <p:blipFill>
          <a:blip r:embed="rId3"/>
          <a:stretch>
            <a:fillRect/>
          </a:stretch>
        </p:blipFill>
        <p:spPr>
          <a:xfrm>
            <a:off x="2036902" y="3271235"/>
            <a:ext cx="8304930" cy="2072782"/>
          </a:xfrm>
          <a:prstGeom prst="rect">
            <a:avLst/>
          </a:prstGeom>
        </p:spPr>
      </p:pic>
    </p:spTree>
    <p:extLst>
      <p:ext uri="{BB962C8B-B14F-4D97-AF65-F5344CB8AC3E}">
        <p14:creationId xmlns:p14="http://schemas.microsoft.com/office/powerpoint/2010/main" val="36240686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2766</TotalTime>
  <Words>1832</Words>
  <Application>Microsoft Office PowerPoint</Application>
  <PresentationFormat>Widescreen</PresentationFormat>
  <Paragraphs>170</Paragraphs>
  <Slides>14</Slides>
  <Notes>14</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14</vt:i4>
      </vt:variant>
    </vt:vector>
  </HeadingPairs>
  <TitlesOfParts>
    <vt:vector size="18" baseType="lpstr">
      <vt:lpstr>Arial</vt:lpstr>
      <vt:lpstr>Calibri</vt:lpstr>
      <vt:lpstr>Calibri Light</vt:lpstr>
      <vt:lpstr>Office-tema</vt:lpstr>
      <vt:lpstr>Kvinner i idrett</vt:lpstr>
      <vt:lpstr>PowerPoint-presentasjon</vt:lpstr>
      <vt:lpstr>PowerPoint-presentasjon</vt:lpstr>
      <vt:lpstr>Idrett som symbolsk institusjon</vt:lpstr>
      <vt:lpstr>Kjønn og idrett: historisk perspektiv</vt:lpstr>
      <vt:lpstr>PowerPoint-presentasjon</vt:lpstr>
      <vt:lpstr>Feminine og maskuline idrettsaktiviteter?</vt:lpstr>
      <vt:lpstr>PowerPoint-presentasjon</vt:lpstr>
      <vt:lpstr>Kvinner i idretten – Tallenes tale….</vt:lpstr>
      <vt:lpstr>Kvinnelige trenere i idretten</vt:lpstr>
      <vt:lpstr>PowerPoint-presentasjon</vt:lpstr>
      <vt:lpstr>Kvinnelige ledere i idretten</vt:lpstr>
      <vt:lpstr>Hjelper dette?</vt:lpstr>
      <vt:lpstr>PowerPoint-presentasjon</vt:lpstr>
    </vt:vector>
  </TitlesOfParts>
  <Company>University of Nordland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Idrett, kjønn og kvinner i lederroller</dc:title>
  <dc:creator>Anne Beret Tjønndal</dc:creator>
  <cp:lastModifiedBy>Anne Beret Tjønndal</cp:lastModifiedBy>
  <cp:revision>38</cp:revision>
  <dcterms:created xsi:type="dcterms:W3CDTF">2017-03-06T12:06:43Z</dcterms:created>
  <dcterms:modified xsi:type="dcterms:W3CDTF">2017-03-08T10:13:07Z</dcterms:modified>
</cp:coreProperties>
</file>