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3" r:id="rId6"/>
  </p:sldMasterIdLst>
  <p:notesMasterIdLst>
    <p:notesMasterId r:id="rId22"/>
  </p:notesMasterIdLst>
  <p:sldIdLst>
    <p:sldId id="258" r:id="rId7"/>
    <p:sldId id="310" r:id="rId8"/>
    <p:sldId id="321" r:id="rId9"/>
    <p:sldId id="311" r:id="rId10"/>
    <p:sldId id="312" r:id="rId11"/>
    <p:sldId id="313" r:id="rId12"/>
    <p:sldId id="316" r:id="rId13"/>
    <p:sldId id="315" r:id="rId14"/>
    <p:sldId id="314" r:id="rId15"/>
    <p:sldId id="317" r:id="rId16"/>
    <p:sldId id="319" r:id="rId17"/>
    <p:sldId id="318" r:id="rId18"/>
    <p:sldId id="320" r:id="rId19"/>
    <p:sldId id="322" r:id="rId20"/>
    <p:sldId id="323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690898AC-6742-4309-87D8-66A0813F0535}">
          <p14:sldIdLst>
            <p14:sldId id="258"/>
            <p14:sldId id="310"/>
            <p14:sldId id="321"/>
            <p14:sldId id="311"/>
            <p14:sldId id="312"/>
            <p14:sldId id="313"/>
            <p14:sldId id="316"/>
            <p14:sldId id="315"/>
            <p14:sldId id="314"/>
            <p14:sldId id="317"/>
            <p14:sldId id="319"/>
            <p14:sldId id="318"/>
            <p14:sldId id="320"/>
            <p14:sldId id="322"/>
            <p14:sldId id="323"/>
          </p14:sldIdLst>
        </p14:section>
        <p14:section name="Inndeling uten navn" id="{78C0B16B-92DB-42BA-A4C9-8B6D50C4BB5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52250" autoAdjust="0"/>
  </p:normalViewPr>
  <p:slideViewPr>
    <p:cSldViewPr snapToGrid="0" snapToObjects="1">
      <p:cViewPr varScale="1">
        <p:scale>
          <a:sx n="48" d="100"/>
          <a:sy n="48" d="100"/>
        </p:scale>
        <p:origin x="2178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084FD-4BAD-C947-82FB-0D8321BDEDEA}" type="datetimeFigureOut">
              <a:rPr lang="nb-NO" smtClean="0"/>
              <a:t>08.06.2016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2F0D6-F3CA-9244-87F9-C377494E171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404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Hi!</a:t>
            </a:r>
          </a:p>
          <a:p>
            <a:endParaRPr lang="nb-NO" dirty="0" smtClean="0"/>
          </a:p>
          <a:p>
            <a:r>
              <a:rPr lang="nb-NO" dirty="0" smtClean="0"/>
              <a:t>My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name</a:t>
            </a:r>
            <a:r>
              <a:rPr lang="nb-NO" baseline="0" dirty="0" smtClean="0"/>
              <a:t> is Anne </a:t>
            </a:r>
            <a:r>
              <a:rPr lang="nb-NO" baseline="0" dirty="0" err="1" smtClean="0"/>
              <a:t>Tjønndal</a:t>
            </a:r>
            <a:endParaRPr lang="nb-NO" baseline="0" dirty="0" smtClean="0"/>
          </a:p>
          <a:p>
            <a:endParaRPr lang="nb-NO" baseline="0" dirty="0" smtClean="0"/>
          </a:p>
          <a:p>
            <a:r>
              <a:rPr lang="nb-NO" baseline="0" dirty="0" err="1" smtClean="0"/>
              <a:t>I’m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PhD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Candidate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Faculty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Social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Science</a:t>
            </a:r>
            <a:r>
              <a:rPr lang="nb-NO" baseline="0" dirty="0" smtClean="0"/>
              <a:t> at North </a:t>
            </a:r>
            <a:r>
              <a:rPr lang="nb-NO" baseline="0" dirty="0" err="1" smtClean="0"/>
              <a:t>University</a:t>
            </a:r>
            <a:r>
              <a:rPr lang="nb-NO" baseline="0" dirty="0" smtClean="0"/>
              <a:t> in Norway and </a:t>
            </a:r>
            <a:r>
              <a:rPr lang="nb-NO" baseline="0" dirty="0" err="1" smtClean="0"/>
              <a:t>today</a:t>
            </a:r>
            <a:r>
              <a:rPr lang="nb-NO" baseline="0" dirty="0" smtClean="0"/>
              <a:t> I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talk </a:t>
            </a:r>
            <a:r>
              <a:rPr lang="nb-NO" baseline="0" dirty="0" err="1" smtClean="0"/>
              <a:t>about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inclusion</a:t>
            </a:r>
            <a:r>
              <a:rPr lang="nb-NO" baseline="0" dirty="0" smtClean="0"/>
              <a:t> in Sport.</a:t>
            </a:r>
          </a:p>
          <a:p>
            <a:endParaRPr lang="nb-NO" baseline="0" dirty="0" smtClean="0"/>
          </a:p>
          <a:p>
            <a:r>
              <a:rPr lang="nb-NO" baseline="0" dirty="0" err="1" smtClean="0"/>
              <a:t>Particularly</a:t>
            </a:r>
            <a:r>
              <a:rPr lang="nb-NO" baseline="0" dirty="0" smtClean="0"/>
              <a:t>, I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talk </a:t>
            </a:r>
            <a:r>
              <a:rPr lang="nb-NO" baseline="0" dirty="0" err="1" smtClean="0"/>
              <a:t>about</a:t>
            </a:r>
            <a:r>
              <a:rPr lang="nb-NO" baseline="0" dirty="0" smtClean="0"/>
              <a:t> a case </a:t>
            </a:r>
            <a:r>
              <a:rPr lang="nb-NO" baseline="0" dirty="0" err="1" smtClean="0"/>
              <a:t>study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skateboarding and </a:t>
            </a:r>
            <a:r>
              <a:rPr lang="nb-NO" baseline="0" dirty="0" err="1" smtClean="0"/>
              <a:t>gender</a:t>
            </a:r>
            <a:r>
              <a:rPr lang="nb-NO" baseline="0" dirty="0" smtClean="0"/>
              <a:t>…</a:t>
            </a:r>
          </a:p>
          <a:p>
            <a:endParaRPr lang="nb-NO" baseline="0" dirty="0" smtClean="0"/>
          </a:p>
          <a:p>
            <a:r>
              <a:rPr lang="nb-NO" baseline="0" dirty="0" err="1" smtClean="0"/>
              <a:t>Firstly</a:t>
            </a:r>
            <a:r>
              <a:rPr lang="nb-NO" baseline="0" dirty="0" smtClean="0"/>
              <a:t>, I </a:t>
            </a:r>
            <a:r>
              <a:rPr lang="nb-NO" baseline="0" dirty="0" err="1" smtClean="0"/>
              <a:t>want</a:t>
            </a:r>
            <a:r>
              <a:rPr lang="nb-NO" baseline="0" dirty="0" smtClean="0"/>
              <a:t> to tell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a bit </a:t>
            </a:r>
            <a:r>
              <a:rPr lang="nb-NO" baseline="0" dirty="0" err="1" smtClean="0"/>
              <a:t>about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background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study</a:t>
            </a:r>
            <a:r>
              <a:rPr lang="nb-NO" baseline="0" dirty="0" smtClean="0"/>
              <a:t>..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1509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So… </a:t>
            </a:r>
            <a:r>
              <a:rPr lang="nb-NO" dirty="0" err="1" smtClean="0"/>
              <a:t>Now</a:t>
            </a:r>
            <a:r>
              <a:rPr lang="nb-NO" dirty="0" smtClean="0"/>
              <a:t> </a:t>
            </a:r>
            <a:r>
              <a:rPr lang="nb-NO" dirty="0" err="1" smtClean="0"/>
              <a:t>I’ve</a:t>
            </a:r>
            <a:r>
              <a:rPr lang="nb-NO" dirty="0" smtClean="0"/>
              <a:t> </a:t>
            </a:r>
            <a:r>
              <a:rPr lang="nb-NO" dirty="0" err="1" smtClean="0"/>
              <a:t>talked</a:t>
            </a:r>
            <a:r>
              <a:rPr lang="nb-NO" dirty="0" smtClean="0"/>
              <a:t> a bit </a:t>
            </a:r>
            <a:r>
              <a:rPr lang="nb-NO" dirty="0" err="1" smtClean="0"/>
              <a:t>about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general </a:t>
            </a:r>
            <a:r>
              <a:rPr lang="nb-NO" dirty="0" err="1" smtClean="0"/>
              <a:t>background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theoretical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foundation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my </a:t>
            </a:r>
            <a:r>
              <a:rPr lang="nb-NO" baseline="0" dirty="0" err="1" smtClean="0"/>
              <a:t>PhD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project</a:t>
            </a:r>
            <a:r>
              <a:rPr lang="nb-NO" baseline="0" dirty="0" smtClean="0"/>
              <a:t>… </a:t>
            </a:r>
          </a:p>
          <a:p>
            <a:endParaRPr lang="nb-NO" baseline="0" dirty="0" smtClean="0"/>
          </a:p>
          <a:p>
            <a:r>
              <a:rPr lang="nb-NO" baseline="0" dirty="0" smtClean="0"/>
              <a:t>I </a:t>
            </a:r>
            <a:r>
              <a:rPr lang="nb-NO" baseline="0" dirty="0" err="1" smtClean="0"/>
              <a:t>would</a:t>
            </a:r>
            <a:r>
              <a:rPr lang="nb-NO" baseline="0" dirty="0" smtClean="0"/>
              <a:t> like to </a:t>
            </a:r>
            <a:r>
              <a:rPr lang="nb-NO" baseline="0" dirty="0" err="1" smtClean="0"/>
              <a:t>continue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case studies, </a:t>
            </a:r>
            <a:r>
              <a:rPr lang="nb-NO" baseline="0" dirty="0" err="1" smtClean="0"/>
              <a:t>specifically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case </a:t>
            </a:r>
            <a:r>
              <a:rPr lang="nb-NO" baseline="0" dirty="0" err="1" smtClean="0"/>
              <a:t>study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skateboard and </a:t>
            </a:r>
            <a:r>
              <a:rPr lang="nb-NO" baseline="0" dirty="0" err="1" smtClean="0"/>
              <a:t>gender</a:t>
            </a:r>
            <a:r>
              <a:rPr lang="nb-NO" baseline="0" dirty="0" smtClean="0"/>
              <a:t>..</a:t>
            </a:r>
          </a:p>
          <a:p>
            <a:endParaRPr lang="nb-NO" baseline="0" dirty="0" smtClean="0"/>
          </a:p>
          <a:p>
            <a:r>
              <a:rPr lang="nb-NO" baseline="0" dirty="0" smtClean="0"/>
              <a:t>The </a:t>
            </a:r>
            <a:r>
              <a:rPr lang="nb-NO" baseline="0" dirty="0" err="1" smtClean="0"/>
              <a:t>aim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case </a:t>
            </a:r>
            <a:r>
              <a:rPr lang="nb-NO" baseline="0" dirty="0" err="1" smtClean="0"/>
              <a:t>study</a:t>
            </a:r>
            <a:r>
              <a:rPr lang="nb-NO" baseline="0" dirty="0" smtClean="0"/>
              <a:t> is to </a:t>
            </a:r>
            <a:r>
              <a:rPr lang="nb-NO" baseline="0" dirty="0" err="1" smtClean="0"/>
              <a:t>investigate</a:t>
            </a:r>
            <a:r>
              <a:rPr lang="nb-NO" baseline="0" dirty="0" smtClean="0"/>
              <a:t>:</a:t>
            </a:r>
          </a:p>
          <a:p>
            <a:endParaRPr lang="nb-NO" baseline="0" dirty="0" smtClean="0"/>
          </a:p>
          <a:p>
            <a:r>
              <a:rPr lang="nb-NO" baseline="0" dirty="0" smtClean="0"/>
              <a:t>«How, and in </a:t>
            </a:r>
            <a:r>
              <a:rPr lang="nb-NO" baseline="0" dirty="0" err="1" smtClean="0"/>
              <a:t>what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ways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promote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inclusion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girls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women</a:t>
            </a:r>
            <a:r>
              <a:rPr lang="nb-NO" baseline="0" dirty="0" smtClean="0"/>
              <a:t> in male </a:t>
            </a:r>
            <a:r>
              <a:rPr lang="nb-NO" baseline="0" dirty="0" err="1" smtClean="0"/>
              <a:t>dominated</a:t>
            </a:r>
            <a:r>
              <a:rPr lang="nb-NO" baseline="0" dirty="0" smtClean="0"/>
              <a:t> sports?»</a:t>
            </a:r>
          </a:p>
          <a:p>
            <a:endParaRPr lang="nb-NO" baseline="0" dirty="0" smtClean="0"/>
          </a:p>
          <a:p>
            <a:r>
              <a:rPr lang="nb-NO" baseline="0" dirty="0" smtClean="0"/>
              <a:t>The case I </a:t>
            </a:r>
            <a:r>
              <a:rPr lang="nb-NO" baseline="0" dirty="0" err="1" smtClean="0"/>
              <a:t>use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study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is a Norwegian skateboard </a:t>
            </a:r>
            <a:r>
              <a:rPr lang="nb-NO" baseline="0" dirty="0" err="1" smtClean="0"/>
              <a:t>club</a:t>
            </a:r>
            <a:r>
              <a:rPr lang="nb-NO" baseline="0" dirty="0" smtClean="0"/>
              <a:t>. This </a:t>
            </a:r>
            <a:r>
              <a:rPr lang="nb-NO" baseline="0" dirty="0" err="1" smtClean="0"/>
              <a:t>includes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coaches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athlets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leaderes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parents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club</a:t>
            </a:r>
            <a:r>
              <a:rPr lang="nb-NO" baseline="0" dirty="0" smtClean="0"/>
              <a:t>…</a:t>
            </a:r>
          </a:p>
          <a:p>
            <a:endParaRPr lang="nb-NO" baseline="0" dirty="0" smtClean="0"/>
          </a:p>
          <a:p>
            <a:r>
              <a:rPr lang="nb-NO" baseline="0" dirty="0" smtClean="0"/>
              <a:t>And, as </a:t>
            </a:r>
            <a:r>
              <a:rPr lang="nb-NO" baseline="0" dirty="0" err="1" smtClean="0"/>
              <a:t>I’ve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discussed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previously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theoretical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concepts</a:t>
            </a:r>
            <a:r>
              <a:rPr lang="nb-NO" baseline="0" dirty="0" smtClean="0"/>
              <a:t> that I </a:t>
            </a:r>
            <a:r>
              <a:rPr lang="nb-NO" baseline="0" dirty="0" err="1" smtClean="0"/>
              <a:t>use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analyze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topic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derrived</a:t>
            </a:r>
            <a:r>
              <a:rPr lang="nb-NO" baseline="0" dirty="0" smtClean="0"/>
              <a:t> from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litterature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social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theory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9899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SO… </a:t>
            </a:r>
            <a:r>
              <a:rPr lang="nb-NO" dirty="0" err="1" smtClean="0"/>
              <a:t>When</a:t>
            </a:r>
            <a:r>
              <a:rPr lang="nb-NO" baseline="0" dirty="0" smtClean="0"/>
              <a:t> most </a:t>
            </a:r>
            <a:r>
              <a:rPr lang="nb-NO" baseline="0" dirty="0" err="1" smtClean="0"/>
              <a:t>people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think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about</a:t>
            </a:r>
            <a:r>
              <a:rPr lang="nb-NO" baseline="0" dirty="0" smtClean="0"/>
              <a:t> skateboard (and as </a:t>
            </a:r>
            <a:r>
              <a:rPr lang="nb-NO" baseline="0" dirty="0" err="1" smtClean="0"/>
              <a:t>previous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research</a:t>
            </a:r>
            <a:r>
              <a:rPr lang="nb-NO" baseline="0" dirty="0" smtClean="0"/>
              <a:t> has </a:t>
            </a:r>
            <a:r>
              <a:rPr lang="nb-NO" baseline="0" dirty="0" err="1" smtClean="0"/>
              <a:t>demonstrated</a:t>
            </a:r>
            <a:r>
              <a:rPr lang="nb-NO" baseline="0" dirty="0" smtClean="0"/>
              <a:t>), skateboarding is </a:t>
            </a:r>
            <a:r>
              <a:rPr lang="nb-NO" baseline="0" dirty="0" err="1" smtClean="0"/>
              <a:t>dominated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young</a:t>
            </a:r>
            <a:r>
              <a:rPr lang="nb-NO" baseline="0" dirty="0" smtClean="0"/>
              <a:t> men, </a:t>
            </a:r>
            <a:r>
              <a:rPr lang="nb-NO" baseline="0" dirty="0" err="1" smtClean="0"/>
              <a:t>often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white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middle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class</a:t>
            </a:r>
            <a:r>
              <a:rPr lang="nb-NO" baseline="0" dirty="0" smtClean="0"/>
              <a:t>…..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3682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 in </a:t>
            </a:r>
            <a:r>
              <a:rPr lang="nb-NO" dirty="0" err="1" smtClean="0"/>
              <a:t>thi</a:t>
            </a:r>
            <a:r>
              <a:rPr lang="nb-NO" baseline="0" dirty="0" err="1" smtClean="0"/>
              <a:t>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study</a:t>
            </a:r>
            <a:r>
              <a:rPr lang="nb-NO" baseline="0" dirty="0" smtClean="0"/>
              <a:t>… I </a:t>
            </a:r>
            <a:r>
              <a:rPr lang="nb-NO" baseline="0" dirty="0" err="1" smtClean="0"/>
              <a:t>look</a:t>
            </a:r>
            <a:r>
              <a:rPr lang="nb-NO" baseline="0" dirty="0" smtClean="0"/>
              <a:t> at a </a:t>
            </a:r>
            <a:r>
              <a:rPr lang="nb-NO" baseline="0" dirty="0" err="1" smtClean="0"/>
              <a:t>local</a:t>
            </a:r>
            <a:r>
              <a:rPr lang="nb-NO" baseline="0" dirty="0" smtClean="0"/>
              <a:t> skateboard </a:t>
            </a:r>
            <a:r>
              <a:rPr lang="nb-NO" baseline="0" dirty="0" err="1" smtClean="0"/>
              <a:t>club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which</a:t>
            </a:r>
            <a:r>
              <a:rPr lang="nb-NO" baseline="0" dirty="0" smtClean="0"/>
              <a:t> best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be </a:t>
            </a:r>
            <a:r>
              <a:rPr lang="nb-NO" baseline="0" dirty="0" err="1" smtClean="0"/>
              <a:t>described</a:t>
            </a:r>
            <a:r>
              <a:rPr lang="nb-NO" baseline="0" dirty="0" smtClean="0"/>
              <a:t> as a </a:t>
            </a:r>
            <a:r>
              <a:rPr lang="nb-NO" baseline="0" dirty="0" err="1" smtClean="0"/>
              <a:t>unique</a:t>
            </a:r>
            <a:r>
              <a:rPr lang="nb-NO" baseline="0" dirty="0" smtClean="0"/>
              <a:t> case…It is a </a:t>
            </a:r>
            <a:r>
              <a:rPr lang="nb-NO" baseline="0" dirty="0" err="1" smtClean="0"/>
              <a:t>club</a:t>
            </a:r>
            <a:r>
              <a:rPr lang="nb-NO" baseline="0" dirty="0" smtClean="0"/>
              <a:t> that </a:t>
            </a:r>
            <a:r>
              <a:rPr lang="nb-NO" baseline="0" dirty="0" err="1" smtClean="0"/>
              <a:t>recently</a:t>
            </a:r>
            <a:r>
              <a:rPr lang="nb-NO" baseline="0" dirty="0" smtClean="0"/>
              <a:t> has </a:t>
            </a:r>
            <a:r>
              <a:rPr lang="nb-NO" baseline="0" dirty="0" err="1" smtClean="0"/>
              <a:t>implemented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significant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changes</a:t>
            </a:r>
            <a:r>
              <a:rPr lang="nb-NO" baseline="0" dirty="0" smtClean="0"/>
              <a:t> (or </a:t>
            </a:r>
            <a:r>
              <a:rPr lang="nb-NO" baseline="0" dirty="0" err="1" smtClean="0"/>
              <a:t>innovations</a:t>
            </a:r>
            <a:r>
              <a:rPr lang="nb-NO" baseline="0" dirty="0" smtClean="0"/>
              <a:t>) to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practice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sport.. This </a:t>
            </a:r>
            <a:r>
              <a:rPr lang="nb-NO" baseline="0" dirty="0" err="1" smtClean="0"/>
              <a:t>club</a:t>
            </a:r>
            <a:r>
              <a:rPr lang="nb-NO" baseline="0" dirty="0" smtClean="0"/>
              <a:t>, like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majority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skateboard </a:t>
            </a:r>
            <a:r>
              <a:rPr lang="nb-NO" baseline="0" dirty="0" err="1" smtClean="0"/>
              <a:t>clubs</a:t>
            </a:r>
            <a:r>
              <a:rPr lang="nb-NO" baseline="0" dirty="0" smtClean="0"/>
              <a:t> in Norway, has </a:t>
            </a:r>
            <a:r>
              <a:rPr lang="nb-NO" baseline="0" dirty="0" err="1" smtClean="0"/>
              <a:t>been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dominated</a:t>
            </a:r>
            <a:r>
              <a:rPr lang="nb-NO" baseline="0" dirty="0" smtClean="0"/>
              <a:t> by male </a:t>
            </a:r>
            <a:r>
              <a:rPr lang="nb-NO" baseline="0" dirty="0" err="1" smtClean="0"/>
              <a:t>members</a:t>
            </a:r>
            <a:r>
              <a:rPr lang="nb-NO" baseline="0" dirty="0" smtClean="0"/>
              <a:t>. The </a:t>
            </a:r>
            <a:r>
              <a:rPr lang="nb-NO" baseline="0" dirty="0" err="1" smtClean="0"/>
              <a:t>leaderes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coaches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club</a:t>
            </a:r>
            <a:r>
              <a:rPr lang="nb-NO" baseline="0" dirty="0" smtClean="0"/>
              <a:t> has </a:t>
            </a:r>
            <a:r>
              <a:rPr lang="nb-NO" baseline="0" dirty="0" err="1" smtClean="0"/>
              <a:t>recently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introduced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number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changes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organize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their</a:t>
            </a:r>
            <a:r>
              <a:rPr lang="nb-NO" baseline="0" dirty="0" smtClean="0"/>
              <a:t> training sessions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specific</a:t>
            </a:r>
            <a:r>
              <a:rPr lang="nb-NO" baseline="0" dirty="0" smtClean="0"/>
              <a:t> goal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including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girls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women</a:t>
            </a:r>
            <a:r>
              <a:rPr lang="nb-NO" baseline="0" dirty="0" smtClean="0"/>
              <a:t> and «older adults» (over 33 </a:t>
            </a:r>
            <a:r>
              <a:rPr lang="nb-NO" baseline="0" dirty="0" err="1" smtClean="0"/>
              <a:t>years</a:t>
            </a:r>
            <a:r>
              <a:rPr lang="nb-NO" baseline="0" dirty="0" smtClean="0"/>
              <a:t>)..</a:t>
            </a:r>
          </a:p>
          <a:p>
            <a:endParaRPr lang="nb-NO" baseline="0" dirty="0" smtClean="0"/>
          </a:p>
          <a:p>
            <a:r>
              <a:rPr lang="nb-NO" baseline="0" dirty="0" smtClean="0"/>
              <a:t>For </a:t>
            </a:r>
            <a:r>
              <a:rPr lang="nb-NO" baseline="0" dirty="0" err="1" smtClean="0"/>
              <a:t>instance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they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organize</a:t>
            </a:r>
            <a:r>
              <a:rPr lang="nb-NO" baseline="0" dirty="0" smtClean="0"/>
              <a:t> «Girl skate camps» </a:t>
            </a:r>
            <a:r>
              <a:rPr lang="nb-NO" baseline="0" dirty="0" err="1" smtClean="0"/>
              <a:t>twice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year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where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girls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women</a:t>
            </a:r>
            <a:r>
              <a:rPr lang="nb-NO" baseline="0" dirty="0" smtClean="0"/>
              <a:t> from all over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country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invited</a:t>
            </a:r>
            <a:r>
              <a:rPr lang="nb-NO" baseline="0" dirty="0" smtClean="0"/>
              <a:t> to skate </a:t>
            </a:r>
            <a:r>
              <a:rPr lang="nb-NO" baseline="0" dirty="0" err="1" smtClean="0"/>
              <a:t>together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They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also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implemented</a:t>
            </a:r>
            <a:r>
              <a:rPr lang="nb-NO" baseline="0" dirty="0" smtClean="0"/>
              <a:t> «</a:t>
            </a:r>
            <a:r>
              <a:rPr lang="nb-NO" baseline="0" dirty="0" err="1" smtClean="0"/>
              <a:t>womens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only</a:t>
            </a:r>
            <a:r>
              <a:rPr lang="nb-NO" baseline="0" dirty="0" smtClean="0"/>
              <a:t>» training sessions, as </a:t>
            </a:r>
            <a:r>
              <a:rPr lang="nb-NO" baseline="0" dirty="0" err="1" smtClean="0"/>
              <a:t>well</a:t>
            </a:r>
            <a:r>
              <a:rPr lang="nb-NO" baseline="0" dirty="0" smtClean="0"/>
              <a:t> as «kids sessions» and </a:t>
            </a:r>
            <a:r>
              <a:rPr lang="nb-NO" baseline="0" dirty="0" err="1" smtClean="0"/>
              <a:t>something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call</a:t>
            </a:r>
            <a:r>
              <a:rPr lang="nb-NO" baseline="0" dirty="0" smtClean="0"/>
              <a:t> «adult skate», </a:t>
            </a:r>
            <a:r>
              <a:rPr lang="nb-NO" baseline="0" dirty="0" err="1" smtClean="0"/>
              <a:t>which</a:t>
            </a:r>
            <a:r>
              <a:rPr lang="nb-NO" baseline="0" dirty="0" smtClean="0"/>
              <a:t> is for </a:t>
            </a:r>
            <a:r>
              <a:rPr lang="nb-NO" baseline="0" dirty="0" err="1" smtClean="0"/>
              <a:t>people</a:t>
            </a:r>
            <a:r>
              <a:rPr lang="nb-NO" baseline="0" dirty="0" smtClean="0"/>
              <a:t> over 35 </a:t>
            </a:r>
            <a:r>
              <a:rPr lang="nb-NO" baseline="0" dirty="0" err="1" smtClean="0"/>
              <a:t>only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smtClean="0"/>
              <a:t>So, </a:t>
            </a:r>
            <a:r>
              <a:rPr lang="nb-NO" baseline="0" dirty="0" err="1" smtClean="0"/>
              <a:t>what</a:t>
            </a:r>
            <a:r>
              <a:rPr lang="nb-NO" baseline="0" dirty="0" smtClean="0"/>
              <a:t> I am </a:t>
            </a:r>
            <a:r>
              <a:rPr lang="nb-NO" baseline="0" dirty="0" err="1" smtClean="0"/>
              <a:t>doing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investigate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meanings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social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innovations</a:t>
            </a:r>
            <a:r>
              <a:rPr lang="nb-NO" baseline="0" dirty="0" smtClean="0"/>
              <a:t>  - </a:t>
            </a:r>
            <a:r>
              <a:rPr lang="nb-NO" baseline="0" dirty="0" err="1" smtClean="0"/>
              <a:t>these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changes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club</a:t>
            </a:r>
            <a:r>
              <a:rPr lang="nb-NO" baseline="0" dirty="0" smtClean="0"/>
              <a:t> as a sport </a:t>
            </a:r>
            <a:r>
              <a:rPr lang="nb-NO" baseline="0" dirty="0" err="1" smtClean="0"/>
              <a:t>organization</a:t>
            </a:r>
            <a:r>
              <a:rPr lang="nb-NO" baseline="0" dirty="0" smtClean="0"/>
              <a:t> and to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practice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skateboard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club</a:t>
            </a:r>
            <a:r>
              <a:rPr lang="nb-NO" baseline="0" dirty="0" smtClean="0"/>
              <a:t> – is </a:t>
            </a:r>
            <a:r>
              <a:rPr lang="nb-NO" baseline="0" dirty="0" err="1" smtClean="0"/>
              <a:t>field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work</a:t>
            </a:r>
            <a:r>
              <a:rPr lang="nb-NO" baseline="0" dirty="0" smtClean="0"/>
              <a:t>.. For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last 6 </a:t>
            </a:r>
            <a:r>
              <a:rPr lang="nb-NO" baseline="0" dirty="0" err="1" smtClean="0"/>
              <a:t>months</a:t>
            </a:r>
            <a:r>
              <a:rPr lang="nb-NO" baseline="0" dirty="0" smtClean="0"/>
              <a:t> I have </a:t>
            </a:r>
            <a:r>
              <a:rPr lang="nb-NO" baseline="0" dirty="0" err="1" smtClean="0"/>
              <a:t>been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doing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field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work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consisting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participant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observations</a:t>
            </a:r>
            <a:r>
              <a:rPr lang="nb-NO" baseline="0" dirty="0" smtClean="0"/>
              <a:t> (1-3 times a </a:t>
            </a:r>
            <a:r>
              <a:rPr lang="nb-NO" baseline="0" dirty="0" err="1" smtClean="0"/>
              <a:t>week</a:t>
            </a:r>
            <a:r>
              <a:rPr lang="nb-NO" baseline="0" dirty="0" smtClean="0"/>
              <a:t>) as </a:t>
            </a:r>
            <a:r>
              <a:rPr lang="nb-NO" baseline="0" dirty="0" err="1" smtClean="0"/>
              <a:t>well</a:t>
            </a:r>
            <a:r>
              <a:rPr lang="nb-NO" baseline="0" dirty="0" smtClean="0"/>
              <a:t> as </a:t>
            </a:r>
            <a:r>
              <a:rPr lang="nb-NO" baseline="0" dirty="0" err="1" smtClean="0"/>
              <a:t>interviews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skateboarders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coaches</a:t>
            </a:r>
            <a:r>
              <a:rPr lang="nb-NO" baseline="0" dirty="0" smtClean="0"/>
              <a:t>, leaders and </a:t>
            </a:r>
            <a:r>
              <a:rPr lang="nb-NO" baseline="0" dirty="0" err="1" smtClean="0"/>
              <a:t>parents</a:t>
            </a:r>
            <a:r>
              <a:rPr lang="nb-NO" baseline="0" dirty="0" smtClean="0"/>
              <a:t>…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2688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 </a:t>
            </a:r>
            <a:r>
              <a:rPr lang="nb-NO" dirty="0" err="1" smtClean="0"/>
              <a:t>one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main</a:t>
            </a:r>
            <a:r>
              <a:rPr lang="nb-NO" baseline="0" dirty="0" smtClean="0"/>
              <a:t> questions I </a:t>
            </a:r>
            <a:r>
              <a:rPr lang="nb-NO" baseline="0" dirty="0" err="1" smtClean="0"/>
              <a:t>keep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asking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myself</a:t>
            </a:r>
            <a:r>
              <a:rPr lang="nb-NO" baseline="0" dirty="0" smtClean="0"/>
              <a:t> during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study</a:t>
            </a:r>
            <a:r>
              <a:rPr lang="nb-NO" baseline="0" dirty="0" smtClean="0"/>
              <a:t> is – is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club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changing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organization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their</a:t>
            </a:r>
            <a:r>
              <a:rPr lang="nb-NO" baseline="0" dirty="0" smtClean="0"/>
              <a:t> sport </a:t>
            </a:r>
            <a:r>
              <a:rPr lang="nb-NO" baseline="0" dirty="0" err="1" smtClean="0"/>
              <a:t>activity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promote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inclusion</a:t>
            </a:r>
            <a:r>
              <a:rPr lang="nb-NO" baseline="0" dirty="0" smtClean="0"/>
              <a:t>?</a:t>
            </a:r>
          </a:p>
          <a:p>
            <a:endParaRPr lang="nb-NO" baseline="0" dirty="0" smtClean="0"/>
          </a:p>
          <a:p>
            <a:r>
              <a:rPr lang="nb-NO" baseline="0" dirty="0" smtClean="0"/>
              <a:t>Is it </a:t>
            </a:r>
            <a:r>
              <a:rPr lang="nb-NO" baseline="0" dirty="0" err="1" smtClean="0"/>
              <a:t>working</a:t>
            </a:r>
            <a:r>
              <a:rPr lang="nb-NO" baseline="0" dirty="0" smtClean="0"/>
              <a:t>, is it </a:t>
            </a:r>
            <a:r>
              <a:rPr lang="nb-NO" baseline="0" dirty="0" err="1" smtClean="0"/>
              <a:t>improvement</a:t>
            </a:r>
            <a:r>
              <a:rPr lang="nb-NO" baseline="0" dirty="0" smtClean="0"/>
              <a:t>? And </a:t>
            </a:r>
            <a:r>
              <a:rPr lang="nb-NO" baseline="0" dirty="0" err="1" smtClean="0"/>
              <a:t>if</a:t>
            </a:r>
            <a:r>
              <a:rPr lang="nb-NO" baseline="0" dirty="0" smtClean="0"/>
              <a:t> so, </a:t>
            </a:r>
            <a:r>
              <a:rPr lang="nb-NO" baseline="0" dirty="0" err="1" smtClean="0"/>
              <a:t>why</a:t>
            </a:r>
            <a:r>
              <a:rPr lang="nb-NO" baseline="0" dirty="0" smtClean="0"/>
              <a:t> is it </a:t>
            </a:r>
            <a:r>
              <a:rPr lang="nb-NO" baseline="0" dirty="0" err="1" smtClean="0"/>
              <a:t>working</a:t>
            </a:r>
            <a:r>
              <a:rPr lang="nb-NO" baseline="0" dirty="0" smtClean="0"/>
              <a:t>? </a:t>
            </a:r>
            <a:r>
              <a:rPr lang="nb-NO" baseline="0" dirty="0" err="1" smtClean="0"/>
              <a:t>What’s</a:t>
            </a:r>
            <a:r>
              <a:rPr lang="nb-NO" baseline="0" dirty="0" smtClean="0"/>
              <a:t> not </a:t>
            </a:r>
            <a:r>
              <a:rPr lang="nb-NO" baseline="0" dirty="0" err="1" smtClean="0"/>
              <a:t>working</a:t>
            </a:r>
            <a:r>
              <a:rPr lang="nb-NO" baseline="0" dirty="0" smtClean="0"/>
              <a:t>? </a:t>
            </a:r>
            <a:r>
              <a:rPr lang="nb-NO" baseline="0" dirty="0" err="1" smtClean="0"/>
              <a:t>What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other</a:t>
            </a:r>
            <a:r>
              <a:rPr lang="nb-NO" baseline="0" dirty="0" smtClean="0"/>
              <a:t> sport </a:t>
            </a:r>
            <a:r>
              <a:rPr lang="nb-NO" baseline="0" dirty="0" err="1" smtClean="0"/>
              <a:t>clubs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learn</a:t>
            </a:r>
            <a:r>
              <a:rPr lang="nb-NO" baseline="0" dirty="0" smtClean="0"/>
              <a:t> from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?</a:t>
            </a:r>
          </a:p>
          <a:p>
            <a:endParaRPr lang="nb-NO" baseline="0" dirty="0" smtClean="0"/>
          </a:p>
          <a:p>
            <a:r>
              <a:rPr lang="nb-NO" baseline="0" dirty="0" smtClean="0"/>
              <a:t>This is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social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change</a:t>
            </a:r>
            <a:r>
              <a:rPr lang="nb-NO" baseline="0" dirty="0" smtClean="0"/>
              <a:t> from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bottom</a:t>
            </a:r>
            <a:r>
              <a:rPr lang="nb-NO" baseline="0" dirty="0" smtClean="0"/>
              <a:t>-up.. And </a:t>
            </a:r>
            <a:r>
              <a:rPr lang="nb-NO" baseline="0" dirty="0" err="1" smtClean="0"/>
              <a:t>that’s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what</a:t>
            </a:r>
            <a:r>
              <a:rPr lang="nb-NO" baseline="0" dirty="0" smtClean="0"/>
              <a:t> makes it </a:t>
            </a:r>
            <a:r>
              <a:rPr lang="nb-NO" baseline="0" dirty="0" err="1" smtClean="0"/>
              <a:t>particularly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interesting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me</a:t>
            </a:r>
            <a:r>
              <a:rPr lang="nb-NO" baseline="0" dirty="0" smtClean="0"/>
              <a:t>.</a:t>
            </a:r>
          </a:p>
          <a:p>
            <a:r>
              <a:rPr lang="nb-NO" baseline="0" dirty="0" smtClean="0"/>
              <a:t>This </a:t>
            </a:r>
            <a:r>
              <a:rPr lang="nb-NO" baseline="0" dirty="0" err="1" smtClean="0"/>
              <a:t>club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decided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own</a:t>
            </a:r>
            <a:r>
              <a:rPr lang="nb-NO" baseline="0" dirty="0" smtClean="0"/>
              <a:t> that </a:t>
            </a:r>
            <a:r>
              <a:rPr lang="nb-NO" baseline="0" dirty="0" err="1" smtClean="0"/>
              <a:t>their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main</a:t>
            </a:r>
            <a:r>
              <a:rPr lang="nb-NO" baseline="0" dirty="0" smtClean="0"/>
              <a:t> goal as a sport </a:t>
            </a:r>
            <a:r>
              <a:rPr lang="nb-NO" baseline="0" dirty="0" err="1" smtClean="0"/>
              <a:t>organization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should</a:t>
            </a:r>
            <a:r>
              <a:rPr lang="nb-NO" baseline="0" dirty="0" smtClean="0"/>
              <a:t> be, </a:t>
            </a:r>
            <a:r>
              <a:rPr lang="nb-NO" baseline="0" dirty="0" err="1" smtClean="0"/>
              <a:t>firstly</a:t>
            </a:r>
            <a:r>
              <a:rPr lang="nb-NO" baseline="0" dirty="0" smtClean="0"/>
              <a:t>, to </a:t>
            </a:r>
            <a:r>
              <a:rPr lang="nb-NO" baseline="0" dirty="0" err="1" smtClean="0"/>
              <a:t>promote</a:t>
            </a:r>
            <a:r>
              <a:rPr lang="nb-NO" baseline="0" dirty="0" smtClean="0"/>
              <a:t> skateboard for all, </a:t>
            </a:r>
            <a:r>
              <a:rPr lang="nb-NO" baseline="0" dirty="0" err="1" smtClean="0"/>
              <a:t>regardless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age, </a:t>
            </a:r>
            <a:r>
              <a:rPr lang="nb-NO" baseline="0" dirty="0" err="1" smtClean="0"/>
              <a:t>gender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ethnicity</a:t>
            </a:r>
            <a:r>
              <a:rPr lang="nb-NO" baseline="0" dirty="0" smtClean="0"/>
              <a:t>, religion and skill-</a:t>
            </a:r>
            <a:r>
              <a:rPr lang="nb-NO" baseline="0" dirty="0" err="1" smtClean="0"/>
              <a:t>level</a:t>
            </a:r>
            <a:endParaRPr lang="nb-NO" baseline="0" dirty="0" smtClean="0"/>
          </a:p>
          <a:p>
            <a:endParaRPr lang="nb-NO" baseline="0" dirty="0" smtClean="0"/>
          </a:p>
          <a:p>
            <a:r>
              <a:rPr lang="nb-NO" baseline="0" dirty="0" smtClean="0"/>
              <a:t>And </a:t>
            </a:r>
            <a:r>
              <a:rPr lang="nb-NO" baseline="0" dirty="0" err="1" smtClean="0"/>
              <a:t>secondly</a:t>
            </a:r>
            <a:r>
              <a:rPr lang="nb-NO" baseline="0" dirty="0" smtClean="0"/>
              <a:t>, that </a:t>
            </a:r>
            <a:r>
              <a:rPr lang="nb-NO" baseline="0" dirty="0" err="1" smtClean="0"/>
              <a:t>they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should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become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best skateboard </a:t>
            </a:r>
            <a:r>
              <a:rPr lang="nb-NO" baseline="0" dirty="0" err="1" smtClean="0"/>
              <a:t>club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girls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women</a:t>
            </a:r>
            <a:r>
              <a:rPr lang="nb-NO" baseline="0" dirty="0" smtClean="0"/>
              <a:t> in Norway.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1444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So…. I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would</a:t>
            </a:r>
            <a:r>
              <a:rPr lang="nb-NO" baseline="0" dirty="0" smtClean="0"/>
              <a:t> like to finish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some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current</a:t>
            </a:r>
            <a:r>
              <a:rPr lang="nb-NO" baseline="0" dirty="0" smtClean="0"/>
              <a:t> dilemmas I am </a:t>
            </a:r>
            <a:r>
              <a:rPr lang="nb-NO" baseline="0" dirty="0" err="1" smtClean="0"/>
              <a:t>reflecting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case </a:t>
            </a:r>
            <a:r>
              <a:rPr lang="nb-NO" baseline="0" dirty="0" err="1" smtClean="0"/>
              <a:t>study</a:t>
            </a:r>
            <a:r>
              <a:rPr lang="nb-NO" baseline="0" dirty="0" smtClean="0"/>
              <a:t>….</a:t>
            </a:r>
          </a:p>
          <a:p>
            <a:endParaRPr lang="nb-NO" baseline="0" dirty="0" smtClean="0"/>
          </a:p>
          <a:p>
            <a:r>
              <a:rPr lang="nb-NO" sz="1200" dirty="0" smtClean="0"/>
              <a:t>1) Understanding </a:t>
            </a:r>
            <a:r>
              <a:rPr lang="nb-NO" sz="1200" dirty="0" err="1" smtClean="0"/>
              <a:t>what</a:t>
            </a:r>
            <a:r>
              <a:rPr lang="nb-NO" sz="1200" dirty="0" smtClean="0"/>
              <a:t> is </a:t>
            </a:r>
            <a:r>
              <a:rPr lang="nb-NO" sz="1200" dirty="0" err="1" smtClean="0"/>
              <a:t>going</a:t>
            </a:r>
            <a:r>
              <a:rPr lang="nb-NO" sz="1200" dirty="0" smtClean="0"/>
              <a:t> </a:t>
            </a:r>
            <a:r>
              <a:rPr lang="nb-NO" sz="1200" dirty="0" err="1" smtClean="0"/>
              <a:t>on</a:t>
            </a:r>
            <a:r>
              <a:rPr lang="nb-NO" sz="1200" dirty="0" smtClean="0"/>
              <a:t>… (outsider </a:t>
            </a:r>
            <a:r>
              <a:rPr lang="nb-NO" sz="1200" dirty="0" err="1" smtClean="0"/>
              <a:t>looking</a:t>
            </a:r>
            <a:r>
              <a:rPr lang="nb-NO" sz="1200" dirty="0" smtClean="0"/>
              <a:t> in)</a:t>
            </a:r>
          </a:p>
          <a:p>
            <a:pPr marL="0" indent="0">
              <a:buNone/>
            </a:pPr>
            <a:endParaRPr lang="nb-NO" sz="1200" dirty="0" smtClean="0"/>
          </a:p>
          <a:p>
            <a:r>
              <a:rPr lang="nb-NO" sz="1200" dirty="0" smtClean="0"/>
              <a:t>2) Do </a:t>
            </a:r>
            <a:r>
              <a:rPr lang="nb-NO" sz="1200" dirty="0" err="1" smtClean="0"/>
              <a:t>these</a:t>
            </a:r>
            <a:r>
              <a:rPr lang="nb-NO" sz="1200" dirty="0" smtClean="0"/>
              <a:t> </a:t>
            </a:r>
            <a:r>
              <a:rPr lang="nb-NO" sz="1200" dirty="0" err="1" smtClean="0"/>
              <a:t>new</a:t>
            </a:r>
            <a:r>
              <a:rPr lang="nb-NO" sz="1200" dirty="0" smtClean="0"/>
              <a:t> skateboard </a:t>
            </a:r>
            <a:r>
              <a:rPr lang="nb-NO" sz="1200" dirty="0" err="1" smtClean="0"/>
              <a:t>activities</a:t>
            </a:r>
            <a:r>
              <a:rPr lang="nb-NO" sz="1200" dirty="0" smtClean="0"/>
              <a:t> and </a:t>
            </a:r>
            <a:r>
              <a:rPr lang="nb-NO" sz="1200" dirty="0" err="1" smtClean="0"/>
              <a:t>ways</a:t>
            </a:r>
            <a:r>
              <a:rPr lang="nb-NO" sz="1200" dirty="0" smtClean="0"/>
              <a:t> </a:t>
            </a:r>
            <a:r>
              <a:rPr lang="nb-NO" sz="1200" dirty="0" err="1" smtClean="0"/>
              <a:t>of</a:t>
            </a:r>
            <a:r>
              <a:rPr lang="nb-NO" sz="1200" dirty="0" smtClean="0"/>
              <a:t> </a:t>
            </a:r>
            <a:r>
              <a:rPr lang="nb-NO" sz="1200" dirty="0" err="1" smtClean="0"/>
              <a:t>organizing</a:t>
            </a:r>
            <a:r>
              <a:rPr lang="nb-NO" sz="1200" dirty="0" smtClean="0"/>
              <a:t> sport </a:t>
            </a:r>
            <a:r>
              <a:rPr lang="nb-NO" sz="1200" dirty="0" err="1" smtClean="0"/>
              <a:t>acitivity</a:t>
            </a:r>
            <a:r>
              <a:rPr lang="nb-NO" sz="1200" dirty="0" smtClean="0"/>
              <a:t> </a:t>
            </a:r>
            <a:r>
              <a:rPr lang="nb-NO" sz="1200" dirty="0" err="1" smtClean="0"/>
              <a:t>promote</a:t>
            </a:r>
            <a:r>
              <a:rPr lang="nb-NO" sz="1200" dirty="0" smtClean="0"/>
              <a:t> </a:t>
            </a:r>
            <a:r>
              <a:rPr lang="nb-NO" sz="1200" dirty="0" err="1" smtClean="0"/>
              <a:t>inclusion</a:t>
            </a:r>
            <a:r>
              <a:rPr lang="nb-NO" sz="1200" dirty="0" smtClean="0"/>
              <a:t> </a:t>
            </a:r>
            <a:r>
              <a:rPr lang="nb-NO" sz="1200" dirty="0" err="1" smtClean="0"/>
              <a:t>of</a:t>
            </a:r>
            <a:r>
              <a:rPr lang="nb-NO" sz="1200" dirty="0" smtClean="0"/>
              <a:t> </a:t>
            </a:r>
            <a:r>
              <a:rPr lang="nb-NO" sz="1200" dirty="0" err="1" smtClean="0"/>
              <a:t>girls</a:t>
            </a:r>
            <a:r>
              <a:rPr lang="nb-NO" sz="1200" dirty="0" smtClean="0"/>
              <a:t> and </a:t>
            </a:r>
            <a:r>
              <a:rPr lang="nb-NO" sz="1200" dirty="0" err="1" smtClean="0"/>
              <a:t>women</a:t>
            </a:r>
            <a:r>
              <a:rPr lang="nb-NO" sz="1200" dirty="0" smtClean="0"/>
              <a:t>?</a:t>
            </a:r>
          </a:p>
          <a:p>
            <a:endParaRPr lang="nb-NO" sz="1200" dirty="0" smtClean="0"/>
          </a:p>
          <a:p>
            <a:r>
              <a:rPr lang="nb-NO" sz="1200" dirty="0" smtClean="0"/>
              <a:t>3) Do </a:t>
            </a:r>
            <a:r>
              <a:rPr lang="nb-NO" sz="1200" dirty="0" err="1" smtClean="0"/>
              <a:t>they</a:t>
            </a:r>
            <a:r>
              <a:rPr lang="nb-NO" sz="1200" dirty="0" smtClean="0"/>
              <a:t> </a:t>
            </a:r>
            <a:r>
              <a:rPr lang="nb-NO" sz="1200" dirty="0" err="1" smtClean="0"/>
              <a:t>only</a:t>
            </a:r>
            <a:r>
              <a:rPr lang="nb-NO" sz="1200" dirty="0" smtClean="0"/>
              <a:t> </a:t>
            </a:r>
            <a:r>
              <a:rPr lang="nb-NO" sz="1200" dirty="0" err="1" smtClean="0"/>
              <a:t>help</a:t>
            </a:r>
            <a:r>
              <a:rPr lang="nb-NO" sz="1200" dirty="0" smtClean="0"/>
              <a:t> </a:t>
            </a:r>
            <a:r>
              <a:rPr lang="nb-NO" sz="1200" dirty="0" err="1" smtClean="0"/>
              <a:t>recruit</a:t>
            </a:r>
            <a:r>
              <a:rPr lang="nb-NO" sz="1200" dirty="0" smtClean="0"/>
              <a:t> </a:t>
            </a:r>
            <a:r>
              <a:rPr lang="nb-NO" sz="1200" dirty="0" err="1" smtClean="0"/>
              <a:t>female</a:t>
            </a:r>
            <a:r>
              <a:rPr lang="nb-NO" sz="1200" dirty="0" smtClean="0"/>
              <a:t> </a:t>
            </a:r>
            <a:r>
              <a:rPr lang="nb-NO" sz="1200" dirty="0" err="1" smtClean="0"/>
              <a:t>members</a:t>
            </a:r>
            <a:r>
              <a:rPr lang="nb-NO" sz="1200" dirty="0" smtClean="0"/>
              <a:t> or </a:t>
            </a:r>
            <a:r>
              <a:rPr lang="nb-NO" sz="1200" dirty="0" err="1" smtClean="0"/>
              <a:t>are</a:t>
            </a:r>
            <a:r>
              <a:rPr lang="nb-NO" sz="1200" dirty="0" smtClean="0"/>
              <a:t>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 smtClean="0"/>
              <a:t>girls</a:t>
            </a:r>
            <a:r>
              <a:rPr lang="nb-NO" sz="1200" dirty="0" smtClean="0"/>
              <a:t>/</a:t>
            </a:r>
            <a:r>
              <a:rPr lang="nb-NO" sz="1200" dirty="0" err="1" smtClean="0"/>
              <a:t>women</a:t>
            </a:r>
            <a:r>
              <a:rPr lang="nb-NO" sz="1200" dirty="0" smtClean="0"/>
              <a:t> </a:t>
            </a:r>
            <a:r>
              <a:rPr lang="nb-NO" sz="1200" dirty="0" err="1" smtClean="0"/>
              <a:t>staying</a:t>
            </a:r>
            <a:r>
              <a:rPr lang="nb-NO" sz="1200" dirty="0" smtClean="0"/>
              <a:t> </a:t>
            </a:r>
            <a:r>
              <a:rPr lang="nb-NO" sz="1200" dirty="0" err="1" smtClean="0"/>
              <a:t>active</a:t>
            </a:r>
            <a:r>
              <a:rPr lang="nb-NO" sz="1200" dirty="0" smtClean="0"/>
              <a:t> in skateboarding, </a:t>
            </a:r>
            <a:r>
              <a:rPr lang="nb-NO" sz="1200" dirty="0" err="1" smtClean="0"/>
              <a:t>becoming</a:t>
            </a:r>
            <a:r>
              <a:rPr lang="nb-NO" sz="1200" dirty="0" smtClean="0"/>
              <a:t> </a:t>
            </a:r>
            <a:r>
              <a:rPr lang="nb-NO" sz="1200" dirty="0" err="1" smtClean="0"/>
              <a:t>fully</a:t>
            </a:r>
            <a:r>
              <a:rPr lang="nb-NO" sz="1200" dirty="0" smtClean="0"/>
              <a:t> </a:t>
            </a:r>
            <a:r>
              <a:rPr lang="nb-NO" sz="1200" dirty="0" err="1" smtClean="0"/>
              <a:t>integrated</a:t>
            </a:r>
            <a:r>
              <a:rPr lang="nb-NO" sz="1200" dirty="0" smtClean="0"/>
              <a:t> </a:t>
            </a:r>
            <a:r>
              <a:rPr lang="nb-NO" sz="1200" dirty="0" err="1" smtClean="0"/>
              <a:t>members</a:t>
            </a:r>
            <a:r>
              <a:rPr lang="nb-NO" sz="1200" dirty="0" smtClean="0"/>
              <a:t> </a:t>
            </a:r>
            <a:r>
              <a:rPr lang="nb-NO" sz="1200" dirty="0" err="1" smtClean="0"/>
              <a:t>of</a:t>
            </a:r>
            <a:r>
              <a:rPr lang="nb-NO" sz="1200" dirty="0" smtClean="0"/>
              <a:t> </a:t>
            </a:r>
            <a:r>
              <a:rPr lang="nb-NO" sz="1200" dirty="0" err="1" smtClean="0"/>
              <a:t>the</a:t>
            </a:r>
            <a:r>
              <a:rPr lang="nb-NO" sz="1200" dirty="0" smtClean="0"/>
              <a:t> skateboard </a:t>
            </a:r>
            <a:r>
              <a:rPr lang="nb-NO" sz="1200" dirty="0" err="1" smtClean="0"/>
              <a:t>club</a:t>
            </a:r>
            <a:r>
              <a:rPr lang="nb-NO" sz="1200" dirty="0" smtClean="0"/>
              <a:t>?</a:t>
            </a:r>
          </a:p>
          <a:p>
            <a:pPr marL="0" indent="0">
              <a:buNone/>
            </a:pPr>
            <a:endParaRPr lang="nb-NO" sz="1200" dirty="0" smtClean="0"/>
          </a:p>
          <a:p>
            <a:r>
              <a:rPr lang="nb-NO" sz="1200" dirty="0" smtClean="0"/>
              <a:t>4) </a:t>
            </a:r>
            <a:r>
              <a:rPr lang="nb-NO" sz="1200" dirty="0" err="1" smtClean="0"/>
              <a:t>What</a:t>
            </a:r>
            <a:r>
              <a:rPr lang="nb-NO" sz="1200" dirty="0" smtClean="0"/>
              <a:t> </a:t>
            </a:r>
            <a:r>
              <a:rPr lang="nb-NO" sz="1200" dirty="0" err="1" smtClean="0"/>
              <a:t>potential</a:t>
            </a:r>
            <a:r>
              <a:rPr lang="nb-NO" sz="1200" dirty="0" smtClean="0"/>
              <a:t> </a:t>
            </a:r>
            <a:r>
              <a:rPr lang="nb-NO" sz="1200" dirty="0" err="1" smtClean="0"/>
              <a:t>can</a:t>
            </a:r>
            <a:r>
              <a:rPr lang="nb-NO" sz="1200" dirty="0" smtClean="0"/>
              <a:t> </a:t>
            </a:r>
            <a:r>
              <a:rPr lang="nb-NO" sz="1200" dirty="0" err="1" smtClean="0"/>
              <a:t>social</a:t>
            </a:r>
            <a:r>
              <a:rPr lang="nb-NO" sz="1200" dirty="0" smtClean="0"/>
              <a:t> </a:t>
            </a:r>
            <a:r>
              <a:rPr lang="nb-NO" sz="1200" dirty="0" err="1" smtClean="0"/>
              <a:t>innovations</a:t>
            </a:r>
            <a:r>
              <a:rPr lang="nb-NO" sz="1200" dirty="0" smtClean="0"/>
              <a:t> like </a:t>
            </a:r>
            <a:r>
              <a:rPr lang="nb-NO" sz="1200" dirty="0" err="1" smtClean="0"/>
              <a:t>these</a:t>
            </a:r>
            <a:r>
              <a:rPr lang="nb-NO" sz="1200" dirty="0" smtClean="0"/>
              <a:t> have for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 smtClean="0"/>
              <a:t>organization</a:t>
            </a:r>
            <a:r>
              <a:rPr lang="nb-NO" sz="1200" dirty="0" smtClean="0"/>
              <a:t> and </a:t>
            </a:r>
            <a:r>
              <a:rPr lang="nb-NO" sz="1200" dirty="0" err="1" smtClean="0"/>
              <a:t>practice</a:t>
            </a:r>
            <a:r>
              <a:rPr lang="nb-NO" sz="1200" dirty="0" smtClean="0"/>
              <a:t> </a:t>
            </a:r>
            <a:r>
              <a:rPr lang="nb-NO" sz="1200" dirty="0" err="1" smtClean="0"/>
              <a:t>of</a:t>
            </a:r>
            <a:r>
              <a:rPr lang="nb-NO" sz="1200" dirty="0" smtClean="0"/>
              <a:t> sport? </a:t>
            </a:r>
            <a:r>
              <a:rPr lang="nb-NO" sz="1200" dirty="0" err="1" smtClean="0"/>
              <a:t>Potential</a:t>
            </a:r>
            <a:r>
              <a:rPr lang="nb-NO" sz="1200" dirty="0" smtClean="0"/>
              <a:t> to </a:t>
            </a:r>
            <a:r>
              <a:rPr lang="nb-NO" sz="1200" dirty="0" err="1" smtClean="0"/>
              <a:t>include</a:t>
            </a:r>
            <a:r>
              <a:rPr lang="nb-NO" sz="1200" dirty="0" smtClean="0"/>
              <a:t> </a:t>
            </a:r>
            <a:r>
              <a:rPr lang="nb-NO" sz="1200" dirty="0" err="1" smtClean="0"/>
              <a:t>marginalized</a:t>
            </a:r>
            <a:r>
              <a:rPr lang="nb-NO" sz="1200" dirty="0" smtClean="0"/>
              <a:t> </a:t>
            </a:r>
            <a:r>
              <a:rPr lang="nb-NO" sz="1200" dirty="0" err="1" smtClean="0"/>
              <a:t>groups</a:t>
            </a:r>
            <a:r>
              <a:rPr lang="nb-NO" sz="1200" dirty="0" smtClean="0"/>
              <a:t>? To </a:t>
            </a:r>
            <a:r>
              <a:rPr lang="nb-NO" sz="1200" dirty="0" err="1" smtClean="0"/>
              <a:t>change</a:t>
            </a:r>
            <a:r>
              <a:rPr lang="nb-NO" sz="1200" dirty="0" smtClean="0"/>
              <a:t> </a:t>
            </a:r>
            <a:r>
              <a:rPr lang="nb-NO" sz="1200" dirty="0" err="1" smtClean="0"/>
              <a:t>who</a:t>
            </a:r>
            <a:r>
              <a:rPr lang="nb-NO" sz="1200" dirty="0" smtClean="0"/>
              <a:t> </a:t>
            </a:r>
            <a:r>
              <a:rPr lang="nb-NO" sz="1200" dirty="0" err="1" smtClean="0"/>
              <a:t>participates</a:t>
            </a:r>
            <a:r>
              <a:rPr lang="nb-NO" sz="1200" dirty="0" smtClean="0"/>
              <a:t>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6139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So… I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started</a:t>
            </a:r>
            <a:r>
              <a:rPr lang="nb-NO" baseline="0" dirty="0" smtClean="0"/>
              <a:t> my </a:t>
            </a:r>
            <a:r>
              <a:rPr lang="nb-NO" baseline="0" dirty="0" err="1" smtClean="0"/>
              <a:t>PhD</a:t>
            </a:r>
            <a:r>
              <a:rPr lang="nb-NO" baseline="0" dirty="0" smtClean="0"/>
              <a:t> in august last </a:t>
            </a:r>
            <a:r>
              <a:rPr lang="nb-NO" baseline="0" dirty="0" err="1" smtClean="0"/>
              <a:t>year</a:t>
            </a:r>
            <a:r>
              <a:rPr lang="nb-NO" baseline="0" dirty="0" smtClean="0"/>
              <a:t>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The </a:t>
            </a:r>
            <a:r>
              <a:rPr lang="nb-NO" baseline="0" dirty="0" err="1" smtClean="0"/>
              <a:t>topic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my </a:t>
            </a:r>
            <a:r>
              <a:rPr lang="nb-NO" baseline="0" dirty="0" err="1" smtClean="0"/>
              <a:t>PhD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project</a:t>
            </a:r>
            <a:r>
              <a:rPr lang="nb-NO" baseline="0" dirty="0" smtClean="0"/>
              <a:t> is Sport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. The overall </a:t>
            </a:r>
            <a:r>
              <a:rPr lang="nb-NO" baseline="0" dirty="0" err="1" smtClean="0"/>
              <a:t>aim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my </a:t>
            </a:r>
            <a:r>
              <a:rPr lang="nb-NO" baseline="0" dirty="0" err="1" smtClean="0"/>
              <a:t>PhD</a:t>
            </a:r>
            <a:r>
              <a:rPr lang="nb-NO" baseline="0" dirty="0" smtClean="0"/>
              <a:t> is to </a:t>
            </a:r>
          </a:p>
          <a:p>
            <a:endParaRPr lang="nb-NO" baseline="0" dirty="0" smtClean="0"/>
          </a:p>
          <a:p>
            <a:pPr marL="228600" indent="-228600">
              <a:buAutoNum type="arabicParenR"/>
            </a:pPr>
            <a:r>
              <a:rPr lang="en-US" dirty="0" smtClean="0"/>
              <a:t>Explore the use(s) and meanings of innovation and innovation literature in sport</a:t>
            </a:r>
          </a:p>
          <a:p>
            <a:r>
              <a:rPr lang="en-US" dirty="0" smtClean="0"/>
              <a:t>2) Investigate how, in what ways and what types of innovation can promote social inclusion in sport</a:t>
            </a:r>
          </a:p>
          <a:p>
            <a:endParaRPr lang="en-US" dirty="0" smtClean="0"/>
          </a:p>
          <a:p>
            <a:r>
              <a:rPr lang="en-US" dirty="0" smtClean="0"/>
              <a:t>The PhD</a:t>
            </a:r>
            <a:r>
              <a:rPr lang="en-US" baseline="0" dirty="0" smtClean="0"/>
              <a:t> project is article based and it’s structured in different case studies of sport innovation</a:t>
            </a:r>
            <a:endParaRPr lang="en-US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7343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first case, and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case I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talk more </a:t>
            </a:r>
            <a:r>
              <a:rPr lang="nb-NO" baseline="0" dirty="0" err="1" smtClean="0"/>
              <a:t>about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today</a:t>
            </a:r>
            <a:r>
              <a:rPr lang="nb-NO" baseline="0" dirty="0" smtClean="0"/>
              <a:t>, is </a:t>
            </a:r>
            <a:r>
              <a:rPr lang="nb-NO" baseline="0" dirty="0" err="1" smtClean="0"/>
              <a:t>about</a:t>
            </a:r>
            <a:r>
              <a:rPr lang="nb-NO" baseline="0" dirty="0" smtClean="0"/>
              <a:t> skateboarding.</a:t>
            </a:r>
          </a:p>
          <a:p>
            <a:endParaRPr lang="nb-NO" baseline="0" dirty="0" smtClean="0"/>
          </a:p>
          <a:p>
            <a:r>
              <a:rPr lang="nb-NO" baseline="0" dirty="0" smtClean="0"/>
              <a:t>This case </a:t>
            </a:r>
            <a:r>
              <a:rPr lang="nb-NO" baseline="0" dirty="0" err="1" smtClean="0"/>
              <a:t>deals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gender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social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inclusion</a:t>
            </a:r>
            <a:r>
              <a:rPr lang="nb-NO" baseline="0" dirty="0" smtClean="0"/>
              <a:t> in sport.</a:t>
            </a:r>
          </a:p>
          <a:p>
            <a:endParaRPr lang="nb-NO" baseline="0" dirty="0" smtClean="0"/>
          </a:p>
          <a:p>
            <a:r>
              <a:rPr lang="nb-NO" baseline="0" dirty="0" smtClean="0"/>
              <a:t>The </a:t>
            </a:r>
            <a:r>
              <a:rPr lang="nb-NO" baseline="0" dirty="0" err="1" smtClean="0"/>
              <a:t>second</a:t>
            </a:r>
            <a:r>
              <a:rPr lang="nb-NO" baseline="0" dirty="0" smtClean="0"/>
              <a:t> case is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Mixed </a:t>
            </a:r>
            <a:r>
              <a:rPr lang="nb-NO" baseline="0" dirty="0" err="1" smtClean="0"/>
              <a:t>Martial</a:t>
            </a:r>
            <a:r>
              <a:rPr lang="nb-NO" baseline="0" dirty="0" smtClean="0"/>
              <a:t> Arts – </a:t>
            </a:r>
            <a:r>
              <a:rPr lang="nb-NO" baseline="0" dirty="0" err="1" smtClean="0"/>
              <a:t>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topic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emergence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sports as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. So </a:t>
            </a:r>
            <a:r>
              <a:rPr lang="nb-NO" baseline="0" dirty="0" err="1" smtClean="0"/>
              <a:t>how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emergence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sports </a:t>
            </a:r>
            <a:r>
              <a:rPr lang="nb-NO" baseline="0" dirty="0" err="1" smtClean="0"/>
              <a:t>promote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practices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inclusion</a:t>
            </a:r>
            <a:r>
              <a:rPr lang="nb-NO" baseline="0" dirty="0" smtClean="0"/>
              <a:t> and/or </a:t>
            </a:r>
            <a:r>
              <a:rPr lang="nb-NO" baseline="0" dirty="0" err="1" smtClean="0"/>
              <a:t>exclusion</a:t>
            </a:r>
            <a:r>
              <a:rPr lang="nb-NO" baseline="0" dirty="0" smtClean="0"/>
              <a:t> in sport?</a:t>
            </a:r>
          </a:p>
          <a:p>
            <a:endParaRPr lang="nb-NO" baseline="0" dirty="0" smtClean="0"/>
          </a:p>
          <a:p>
            <a:r>
              <a:rPr lang="nb-NO" baseline="0" dirty="0" smtClean="0"/>
              <a:t>The </a:t>
            </a:r>
            <a:r>
              <a:rPr lang="nb-NO" baseline="0" dirty="0" err="1" smtClean="0"/>
              <a:t>third</a:t>
            </a:r>
            <a:r>
              <a:rPr lang="nb-NO" baseline="0" dirty="0" smtClean="0"/>
              <a:t> case is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Olympic </a:t>
            </a:r>
            <a:r>
              <a:rPr lang="nb-NO" baseline="0" dirty="0" err="1" smtClean="0"/>
              <a:t>Boxing</a:t>
            </a:r>
            <a:r>
              <a:rPr lang="nb-NO" baseline="0" dirty="0" smtClean="0"/>
              <a:t>. This case </a:t>
            </a:r>
            <a:r>
              <a:rPr lang="nb-NO" baseline="0" dirty="0" err="1" smtClean="0"/>
              <a:t>deals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promotion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inclusion</a:t>
            </a:r>
            <a:r>
              <a:rPr lang="nb-NO" baseline="0" dirty="0" smtClean="0"/>
              <a:t> in elite sport. Equal </a:t>
            </a:r>
            <a:r>
              <a:rPr lang="nb-NO" baseline="0" dirty="0" err="1" smtClean="0"/>
              <a:t>opportunities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pursue</a:t>
            </a:r>
            <a:r>
              <a:rPr lang="nb-NO" baseline="0" dirty="0" smtClean="0"/>
              <a:t> an </a:t>
            </a:r>
            <a:r>
              <a:rPr lang="nb-NO" baseline="0" dirty="0" err="1" smtClean="0"/>
              <a:t>athletic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career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instance</a:t>
            </a:r>
            <a:r>
              <a:rPr lang="nb-NO" baseline="0" dirty="0" smtClean="0"/>
              <a:t>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The </a:t>
            </a:r>
            <a:r>
              <a:rPr lang="nb-NO" baseline="0" dirty="0" err="1" smtClean="0"/>
              <a:t>fourth</a:t>
            </a:r>
            <a:r>
              <a:rPr lang="nb-NO" baseline="0" dirty="0" smtClean="0"/>
              <a:t> and last case is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inclusion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municipal</a:t>
            </a:r>
            <a:r>
              <a:rPr lang="nb-NO" baseline="0" dirty="0" smtClean="0"/>
              <a:t> sport programs. This case </a:t>
            </a:r>
            <a:r>
              <a:rPr lang="nb-NO" baseline="0" dirty="0" err="1" smtClean="0"/>
              <a:t>discusses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social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inequality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social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class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public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health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through</a:t>
            </a:r>
            <a:r>
              <a:rPr lang="nb-NO" baseline="0" dirty="0" smtClean="0"/>
              <a:t> sport </a:t>
            </a:r>
            <a:r>
              <a:rPr lang="nb-NO" baseline="0" dirty="0" err="1" smtClean="0"/>
              <a:t>participation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inclusion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3918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 </a:t>
            </a:r>
            <a:r>
              <a:rPr lang="nb-NO" dirty="0" err="1" smtClean="0"/>
              <a:t>now</a:t>
            </a:r>
            <a:r>
              <a:rPr lang="nb-NO" baseline="0" dirty="0" smtClean="0"/>
              <a:t> I </a:t>
            </a:r>
            <a:r>
              <a:rPr lang="nb-NO" baseline="0" dirty="0" err="1" smtClean="0"/>
              <a:t>want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breifly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into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what</a:t>
            </a:r>
            <a:r>
              <a:rPr lang="nb-NO" baseline="0" dirty="0" smtClean="0"/>
              <a:t> I </a:t>
            </a:r>
            <a:r>
              <a:rPr lang="nb-NO" baseline="0" dirty="0" err="1" smtClean="0"/>
              <a:t>mean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when</a:t>
            </a:r>
            <a:r>
              <a:rPr lang="nb-NO" baseline="0" dirty="0" smtClean="0"/>
              <a:t> I talk </a:t>
            </a:r>
            <a:r>
              <a:rPr lang="nb-NO" baseline="0" dirty="0" err="1" smtClean="0"/>
              <a:t>about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..</a:t>
            </a:r>
          </a:p>
          <a:p>
            <a:endParaRPr lang="nb-NO" baseline="0" dirty="0" smtClean="0"/>
          </a:p>
          <a:p>
            <a:endParaRPr lang="nb-NO" baseline="0" dirty="0" smtClean="0"/>
          </a:p>
          <a:p>
            <a:r>
              <a:rPr lang="nb-NO" dirty="0" smtClean="0"/>
              <a:t>If </a:t>
            </a:r>
            <a:r>
              <a:rPr lang="nb-NO" dirty="0" err="1" smtClean="0"/>
              <a:t>you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google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you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quickly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find</a:t>
            </a:r>
            <a:r>
              <a:rPr lang="nb-NO" baseline="0" dirty="0" smtClean="0"/>
              <a:t> that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about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two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things</a:t>
            </a:r>
            <a:r>
              <a:rPr lang="nb-NO" baseline="0" dirty="0" smtClean="0"/>
              <a:t>:</a:t>
            </a:r>
          </a:p>
          <a:p>
            <a:endParaRPr lang="nb-NO" baseline="0" dirty="0" smtClean="0"/>
          </a:p>
          <a:p>
            <a:pPr marL="228600" indent="-228600">
              <a:buAutoNum type="arabicParenR"/>
            </a:pPr>
            <a:r>
              <a:rPr lang="nb-NO" baseline="0" dirty="0" err="1" smtClean="0"/>
              <a:t>Lightbulbs</a:t>
            </a:r>
            <a:r>
              <a:rPr lang="nb-NO" baseline="0" dirty="0" smtClean="0"/>
              <a:t>……. and </a:t>
            </a:r>
          </a:p>
          <a:p>
            <a:pPr marL="228600" indent="-228600">
              <a:buAutoNum type="arabicParenR"/>
            </a:pPr>
            <a:r>
              <a:rPr lang="nb-NO" baseline="0" dirty="0" smtClean="0"/>
              <a:t>Men </a:t>
            </a:r>
          </a:p>
          <a:p>
            <a:pPr marL="228600" indent="-228600">
              <a:buAutoNum type="arabicParenR"/>
            </a:pPr>
            <a:endParaRPr lang="nb-NO" baseline="0" dirty="0" smtClean="0"/>
          </a:p>
          <a:p>
            <a:pPr marL="0" indent="0">
              <a:buNone/>
            </a:pPr>
            <a:r>
              <a:rPr lang="nb-NO" baseline="0" dirty="0" err="1" smtClean="0"/>
              <a:t>But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a more </a:t>
            </a:r>
            <a:r>
              <a:rPr lang="nb-NO" baseline="0" dirty="0" err="1" smtClean="0"/>
              <a:t>serious</a:t>
            </a:r>
            <a:r>
              <a:rPr lang="nb-NO" baseline="0" dirty="0" smtClean="0"/>
              <a:t> note, The </a:t>
            </a:r>
            <a:r>
              <a:rPr lang="nb-NO" baseline="0" dirty="0" err="1" smtClean="0"/>
              <a:t>economist</a:t>
            </a:r>
            <a:r>
              <a:rPr lang="nb-NO" baseline="0" dirty="0" smtClean="0"/>
              <a:t> Joseph </a:t>
            </a:r>
            <a:r>
              <a:rPr lang="nb-NO" baseline="0" dirty="0" err="1" smtClean="0"/>
              <a:t>Schumpeter</a:t>
            </a:r>
            <a:r>
              <a:rPr lang="nb-NO" baseline="0" dirty="0" smtClean="0"/>
              <a:t> is by </a:t>
            </a:r>
            <a:r>
              <a:rPr lang="nb-NO" baseline="0" dirty="0" err="1" smtClean="0"/>
              <a:t>many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considered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«</a:t>
            </a:r>
            <a:r>
              <a:rPr lang="nb-NO" baseline="0" dirty="0" err="1" smtClean="0"/>
              <a:t>father</a:t>
            </a:r>
            <a:r>
              <a:rPr lang="nb-NO" baseline="0" dirty="0" smtClean="0"/>
              <a:t>»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theory</a:t>
            </a:r>
            <a:r>
              <a:rPr lang="nb-NO" baseline="0" dirty="0" smtClean="0"/>
              <a:t>. For him,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closely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linked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development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products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means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production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ways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organizing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markets</a:t>
            </a:r>
            <a:r>
              <a:rPr lang="nb-NO" baseline="0" dirty="0" smtClean="0"/>
              <a:t>. So in </a:t>
            </a:r>
            <a:r>
              <a:rPr lang="nb-NO" baseline="0" dirty="0" err="1" smtClean="0"/>
              <a:t>Schumpeter’s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traditional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view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, in order for </a:t>
            </a:r>
            <a:r>
              <a:rPr lang="nb-NO" baseline="0" dirty="0" err="1" smtClean="0"/>
              <a:t>something</a:t>
            </a:r>
            <a:r>
              <a:rPr lang="nb-NO" baseline="0" dirty="0" smtClean="0"/>
              <a:t> to be an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it has to </a:t>
            </a:r>
            <a:r>
              <a:rPr lang="nb-NO" baseline="0" dirty="0" err="1" smtClean="0"/>
              <a:t>result</a:t>
            </a:r>
            <a:r>
              <a:rPr lang="nb-NO" baseline="0" dirty="0" smtClean="0"/>
              <a:t> in a </a:t>
            </a:r>
            <a:r>
              <a:rPr lang="nb-NO" baseline="0" dirty="0" err="1" smtClean="0"/>
              <a:t>commoditiy</a:t>
            </a:r>
            <a:r>
              <a:rPr lang="nb-NO" baseline="0" dirty="0" smtClean="0"/>
              <a:t>, a </a:t>
            </a:r>
            <a:r>
              <a:rPr lang="nb-NO" baseline="0" dirty="0" err="1" smtClean="0"/>
              <a:t>commercilized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product</a:t>
            </a:r>
            <a:r>
              <a:rPr lang="nb-NO" baseline="0" dirty="0" smtClean="0"/>
              <a:t> or </a:t>
            </a:r>
            <a:r>
              <a:rPr lang="nb-NO" baseline="0" dirty="0" err="1" smtClean="0"/>
              <a:t>genereate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value</a:t>
            </a:r>
            <a:r>
              <a:rPr lang="nb-NO" baseline="0" dirty="0" smtClean="0"/>
              <a:t>. </a:t>
            </a:r>
          </a:p>
          <a:p>
            <a:pPr marL="0" indent="0">
              <a:buNone/>
            </a:pPr>
            <a:endParaRPr lang="nb-NO" baseline="0" dirty="0" smtClean="0"/>
          </a:p>
          <a:p>
            <a:pPr marL="0" indent="0">
              <a:buNone/>
            </a:pPr>
            <a:r>
              <a:rPr lang="nb-NO" baseline="0" dirty="0" smtClean="0"/>
              <a:t>This </a:t>
            </a:r>
            <a:r>
              <a:rPr lang="nb-NO" baseline="0" dirty="0" err="1" smtClean="0"/>
              <a:t>tradition</a:t>
            </a:r>
            <a:r>
              <a:rPr lang="nb-NO" baseline="0" dirty="0" smtClean="0"/>
              <a:t> is still apparent in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research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today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often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associated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economy</a:t>
            </a:r>
            <a:r>
              <a:rPr lang="nb-NO" baseline="0" dirty="0" smtClean="0"/>
              <a:t>, business </a:t>
            </a:r>
            <a:r>
              <a:rPr lang="nb-NO" baseline="0" dirty="0" err="1" smtClean="0"/>
              <a:t>strategies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markets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production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products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competitiveness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technology</a:t>
            </a:r>
            <a:r>
              <a:rPr lang="nb-NO" baseline="0" dirty="0" smtClean="0"/>
              <a:t>.</a:t>
            </a:r>
          </a:p>
          <a:p>
            <a:pPr marL="0" indent="0">
              <a:buNone/>
            </a:pPr>
            <a:endParaRPr lang="nb-NO" baseline="0" dirty="0" smtClean="0"/>
          </a:p>
          <a:p>
            <a:pPr marL="0" indent="0">
              <a:buNone/>
            </a:pPr>
            <a:r>
              <a:rPr lang="nb-NO" baseline="0" dirty="0" err="1" smtClean="0"/>
              <a:t>Innovation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often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linked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improvement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However</a:t>
            </a:r>
            <a:r>
              <a:rPr lang="nb-NO" baseline="0" dirty="0" smtClean="0"/>
              <a:t>, not all </a:t>
            </a:r>
            <a:r>
              <a:rPr lang="nb-NO" baseline="0" dirty="0" err="1" smtClean="0"/>
              <a:t>innovations</a:t>
            </a:r>
            <a:r>
              <a:rPr lang="nb-NO" baseline="0" dirty="0" smtClean="0"/>
              <a:t> bring </a:t>
            </a:r>
            <a:r>
              <a:rPr lang="nb-NO" baseline="0" dirty="0" err="1" smtClean="0"/>
              <a:t>improvement</a:t>
            </a:r>
            <a:r>
              <a:rPr lang="nb-NO" baseline="0" dirty="0" smtClean="0"/>
              <a:t> – and </a:t>
            </a:r>
            <a:r>
              <a:rPr lang="nb-NO" baseline="0" dirty="0" err="1" smtClean="0"/>
              <a:t>improvement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also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context</a:t>
            </a:r>
            <a:r>
              <a:rPr lang="nb-NO" baseline="0" dirty="0" smtClean="0"/>
              <a:t> dependent. </a:t>
            </a:r>
            <a:r>
              <a:rPr lang="nb-NO" baseline="0" dirty="0" err="1" smtClean="0"/>
              <a:t>Example</a:t>
            </a:r>
            <a:r>
              <a:rPr lang="nb-NO" baseline="0" dirty="0" smtClean="0"/>
              <a:t>: Is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atom bomb an </a:t>
            </a:r>
            <a:r>
              <a:rPr lang="nb-NO" baseline="0" dirty="0" err="1" smtClean="0"/>
              <a:t>improvement</a:t>
            </a:r>
            <a:r>
              <a:rPr lang="nb-NO" baseline="0" dirty="0" smtClean="0"/>
              <a:t>? For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military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yes</a:t>
            </a:r>
            <a:r>
              <a:rPr lang="nb-NO" baseline="0" dirty="0" smtClean="0"/>
              <a:t>…. For </a:t>
            </a:r>
            <a:r>
              <a:rPr lang="nb-NO" baseline="0" dirty="0" err="1" smtClean="0"/>
              <a:t>society</a:t>
            </a:r>
            <a:r>
              <a:rPr lang="nb-NO" baseline="0" dirty="0" smtClean="0"/>
              <a:t>, no..? </a:t>
            </a:r>
          </a:p>
          <a:p>
            <a:pPr marL="0" indent="0">
              <a:buNone/>
            </a:pPr>
            <a:endParaRPr lang="nb-NO" baseline="0" dirty="0" smtClean="0"/>
          </a:p>
          <a:p>
            <a:pPr marL="0" indent="0">
              <a:buNone/>
            </a:pPr>
            <a:r>
              <a:rPr lang="nb-NO" baseline="0" dirty="0" err="1" smtClean="0"/>
              <a:t>However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research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today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incorporate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multitude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scholarly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fields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contexts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understandings</a:t>
            </a:r>
            <a:r>
              <a:rPr lang="nb-NO" baseline="0" dirty="0" smtClean="0"/>
              <a:t>…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1295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 </a:t>
            </a:r>
            <a:r>
              <a:rPr lang="nb-NO" dirty="0" err="1" smtClean="0"/>
              <a:t>what</a:t>
            </a:r>
            <a:r>
              <a:rPr lang="nb-NO" dirty="0" smtClean="0"/>
              <a:t> is </a:t>
            </a:r>
            <a:r>
              <a:rPr lang="nb-NO" dirty="0" err="1" smtClean="0"/>
              <a:t>innovation</a:t>
            </a:r>
            <a:r>
              <a:rPr lang="nb-NO" dirty="0" smtClean="0"/>
              <a:t>?</a:t>
            </a:r>
          </a:p>
          <a:p>
            <a:endParaRPr lang="nb-NO" dirty="0" smtClean="0"/>
          </a:p>
          <a:p>
            <a:r>
              <a:rPr lang="nb-NO" dirty="0" err="1" smtClean="0"/>
              <a:t>Innovation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be a hard term to </a:t>
            </a:r>
            <a:r>
              <a:rPr lang="nb-NO" dirty="0" err="1" smtClean="0"/>
              <a:t>define</a:t>
            </a:r>
            <a:r>
              <a:rPr lang="nb-NO" dirty="0" smtClean="0"/>
              <a:t>… It is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very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loose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abstract</a:t>
            </a:r>
            <a:r>
              <a:rPr lang="nb-NO" baseline="0" dirty="0" smtClean="0"/>
              <a:t> term, it is </a:t>
            </a:r>
            <a:r>
              <a:rPr lang="nb-NO" baseline="0" dirty="0" err="1" smtClean="0"/>
              <a:t>also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very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popular</a:t>
            </a:r>
            <a:r>
              <a:rPr lang="nb-NO" baseline="0" dirty="0" smtClean="0"/>
              <a:t> term </a:t>
            </a:r>
            <a:r>
              <a:rPr lang="nb-NO" baseline="0" dirty="0" err="1" smtClean="0"/>
              <a:t>which</a:t>
            </a:r>
            <a:r>
              <a:rPr lang="nb-NO" baseline="0" dirty="0" smtClean="0"/>
              <a:t> is used in a </a:t>
            </a:r>
            <a:r>
              <a:rPr lang="nb-NO" baseline="0" dirty="0" err="1" smtClean="0"/>
              <a:t>multitude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contexts</a:t>
            </a:r>
            <a:r>
              <a:rPr lang="nb-NO" baseline="0" dirty="0" smtClean="0"/>
              <a:t>..</a:t>
            </a:r>
          </a:p>
          <a:p>
            <a:endParaRPr lang="nb-NO" baseline="0" dirty="0" smtClean="0"/>
          </a:p>
          <a:p>
            <a:r>
              <a:rPr lang="nb-NO" baseline="0" dirty="0" smtClean="0"/>
              <a:t>A </a:t>
            </a:r>
            <a:r>
              <a:rPr lang="nb-NO" baseline="0" dirty="0" err="1" smtClean="0"/>
              <a:t>very</a:t>
            </a:r>
            <a:r>
              <a:rPr lang="nb-NO" baseline="0" dirty="0" smtClean="0"/>
              <a:t> simple </a:t>
            </a:r>
            <a:r>
              <a:rPr lang="nb-NO" baseline="0" dirty="0" err="1" smtClean="0"/>
              <a:t>definition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is that it is «New </a:t>
            </a:r>
            <a:r>
              <a:rPr lang="nb-NO" baseline="0" dirty="0" err="1" smtClean="0"/>
              <a:t>ideas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made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useful</a:t>
            </a:r>
            <a:r>
              <a:rPr lang="nb-NO" baseline="0" dirty="0" smtClean="0"/>
              <a:t>» - This </a:t>
            </a:r>
            <a:r>
              <a:rPr lang="nb-NO" baseline="0" dirty="0" err="1" smtClean="0"/>
              <a:t>very</a:t>
            </a:r>
            <a:r>
              <a:rPr lang="nb-NO" baseline="0" dirty="0" smtClean="0"/>
              <a:t> simple </a:t>
            </a:r>
            <a:r>
              <a:rPr lang="nb-NO" baseline="0" dirty="0" err="1" smtClean="0"/>
              <a:t>definiton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actually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captures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essence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most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understandings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very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well</a:t>
            </a:r>
            <a:r>
              <a:rPr lang="nb-NO" baseline="0" dirty="0" smtClean="0"/>
              <a:t>..</a:t>
            </a:r>
          </a:p>
          <a:p>
            <a:endParaRPr lang="nb-NO" baseline="0" dirty="0" smtClean="0"/>
          </a:p>
          <a:p>
            <a:r>
              <a:rPr lang="nb-NO" baseline="0" dirty="0" smtClean="0"/>
              <a:t>A more in-</a:t>
            </a:r>
            <a:r>
              <a:rPr lang="nb-NO" baseline="0" dirty="0" err="1" smtClean="0"/>
              <a:t>depth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definition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is that it is «</a:t>
            </a:r>
            <a:r>
              <a:rPr lang="nb-NO" baseline="0" dirty="0" err="1" smtClean="0"/>
              <a:t>creativity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form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ideas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products</a:t>
            </a:r>
            <a:r>
              <a:rPr lang="nb-NO" baseline="0" dirty="0" smtClean="0"/>
              <a:t>, services, </a:t>
            </a:r>
            <a:r>
              <a:rPr lang="nb-NO" baseline="0" dirty="0" err="1" smtClean="0"/>
              <a:t>policies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institutions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including</a:t>
            </a:r>
            <a:r>
              <a:rPr lang="nb-NO" baseline="0" dirty="0" smtClean="0"/>
              <a:t> that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knowledge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accepted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spread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implemented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real </a:t>
            </a:r>
            <a:r>
              <a:rPr lang="nb-NO" baseline="0" dirty="0" err="1" smtClean="0"/>
              <a:t>world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endParaRPr lang="nb-NO" baseline="0" dirty="0" smtClean="0"/>
          </a:p>
          <a:p>
            <a:r>
              <a:rPr lang="nb-NO" baseline="0" dirty="0" smtClean="0"/>
              <a:t>This last part is </a:t>
            </a:r>
            <a:r>
              <a:rPr lang="nb-NO" baseline="0" dirty="0" err="1" smtClean="0"/>
              <a:t>very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important</a:t>
            </a:r>
            <a:r>
              <a:rPr lang="nb-NO" baseline="0" dirty="0" smtClean="0"/>
              <a:t> – in order for </a:t>
            </a:r>
            <a:r>
              <a:rPr lang="nb-NO" baseline="0" dirty="0" err="1" smtClean="0"/>
              <a:t>something</a:t>
            </a:r>
            <a:r>
              <a:rPr lang="nb-NO" baseline="0" dirty="0" smtClean="0"/>
              <a:t> to be an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it has to be </a:t>
            </a:r>
            <a:r>
              <a:rPr lang="nb-NO" baseline="0" dirty="0" err="1" smtClean="0"/>
              <a:t>implemented</a:t>
            </a:r>
            <a:r>
              <a:rPr lang="nb-NO" baseline="0" dirty="0" smtClean="0"/>
              <a:t> in real </a:t>
            </a:r>
            <a:r>
              <a:rPr lang="nb-NO" baseline="0" dirty="0" err="1" smtClean="0"/>
              <a:t>life</a:t>
            </a:r>
            <a:r>
              <a:rPr lang="nb-NO" baseline="0" dirty="0" smtClean="0"/>
              <a:t>. It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not just be a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idea</a:t>
            </a:r>
            <a:r>
              <a:rPr lang="nb-NO" baseline="0" dirty="0" smtClean="0"/>
              <a:t> or </a:t>
            </a:r>
            <a:r>
              <a:rPr lang="nb-NO" baseline="0" dirty="0" err="1" smtClean="0"/>
              <a:t>some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theoretical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concept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some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improvement</a:t>
            </a:r>
            <a:r>
              <a:rPr lang="nb-NO" baseline="0" dirty="0" smtClean="0"/>
              <a:t>. </a:t>
            </a:r>
          </a:p>
          <a:p>
            <a:endParaRPr lang="nb-NO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In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other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words</a:t>
            </a:r>
            <a:r>
              <a:rPr lang="nb-NO" baseline="0" dirty="0" smtClean="0"/>
              <a:t>…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be </a:t>
            </a:r>
            <a:r>
              <a:rPr lang="nb-NO" baseline="0" dirty="0" err="1" smtClean="0"/>
              <a:t>both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radical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incremental</a:t>
            </a:r>
            <a:r>
              <a:rPr lang="nb-NO" baseline="0" dirty="0" smtClean="0"/>
              <a:t>, it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be </a:t>
            </a:r>
            <a:r>
              <a:rPr lang="nb-NO" baseline="0" dirty="0" err="1" smtClean="0"/>
              <a:t>big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changes</a:t>
            </a:r>
            <a:r>
              <a:rPr lang="nb-NO" baseline="0" dirty="0" smtClean="0"/>
              <a:t>/</a:t>
            </a:r>
            <a:r>
              <a:rPr lang="nb-NO" baseline="0" dirty="0" err="1" smtClean="0"/>
              <a:t>groundbreaking</a:t>
            </a:r>
            <a:r>
              <a:rPr lang="nb-NO" baseline="0" dirty="0" smtClean="0"/>
              <a:t>, and it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be </a:t>
            </a:r>
            <a:r>
              <a:rPr lang="nb-NO" baseline="0" dirty="0" err="1" smtClean="0"/>
              <a:t>small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advancements</a:t>
            </a:r>
            <a:r>
              <a:rPr lang="nb-NO" baseline="0" dirty="0" smtClean="0"/>
              <a:t>…. It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be </a:t>
            </a:r>
            <a:r>
              <a:rPr lang="nb-NO" baseline="0" dirty="0" err="1" smtClean="0"/>
              <a:t>technological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organizational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social</a:t>
            </a:r>
            <a:r>
              <a:rPr lang="nb-NO" baseline="0" dirty="0" smtClean="0"/>
              <a:t>… It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be </a:t>
            </a:r>
            <a:r>
              <a:rPr lang="nb-NO" baseline="0" dirty="0" err="1" smtClean="0"/>
              <a:t>completely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world</a:t>
            </a:r>
            <a:r>
              <a:rPr lang="nb-NO" baseline="0" dirty="0" smtClean="0"/>
              <a:t>, or an </a:t>
            </a:r>
            <a:r>
              <a:rPr lang="nb-NO" baseline="0" dirty="0" err="1" smtClean="0"/>
              <a:t>exsisting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idea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your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context</a:t>
            </a:r>
            <a:r>
              <a:rPr lang="nb-NO" baseline="0" dirty="0" smtClean="0"/>
              <a:t> or </a:t>
            </a:r>
            <a:r>
              <a:rPr lang="nb-NO" baseline="0" dirty="0" err="1" smtClean="0"/>
              <a:t>organization</a:t>
            </a:r>
            <a:r>
              <a:rPr lang="nb-NO" baseline="0" dirty="0" smtClean="0"/>
              <a:t>… and </a:t>
            </a:r>
            <a:r>
              <a:rPr lang="nb-NO" baseline="0" dirty="0" err="1" smtClean="0"/>
              <a:t>these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things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what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maked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as a term </a:t>
            </a:r>
            <a:r>
              <a:rPr lang="nb-NO" baseline="0" dirty="0" err="1" smtClean="0"/>
              <a:t>very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complex</a:t>
            </a:r>
            <a:r>
              <a:rPr lang="nb-NO" baseline="0" dirty="0" smtClean="0"/>
              <a:t>…</a:t>
            </a:r>
            <a:endParaRPr lang="nb-NO" dirty="0" smtClean="0"/>
          </a:p>
          <a:p>
            <a:endParaRPr lang="nb-NO" baseline="0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1008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So, </a:t>
            </a:r>
            <a:r>
              <a:rPr lang="nb-NO" dirty="0" err="1" smtClean="0"/>
              <a:t>whe</a:t>
            </a:r>
            <a:r>
              <a:rPr lang="nb-NO" baseline="0" dirty="0" err="1" smtClean="0"/>
              <a:t>n</a:t>
            </a:r>
            <a:r>
              <a:rPr lang="nb-NO" baseline="0" dirty="0" smtClean="0"/>
              <a:t> I </a:t>
            </a:r>
            <a:r>
              <a:rPr lang="nb-NO" baseline="0" dirty="0" err="1" smtClean="0"/>
              <a:t>try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conceptualize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means</a:t>
            </a:r>
            <a:r>
              <a:rPr lang="nb-NO" baseline="0" dirty="0" smtClean="0"/>
              <a:t> for sport and </a:t>
            </a:r>
            <a:r>
              <a:rPr lang="nb-NO" baseline="0" dirty="0" err="1" smtClean="0"/>
              <a:t>what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relationship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between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and sport is – I </a:t>
            </a:r>
            <a:r>
              <a:rPr lang="nb-NO" baseline="0" dirty="0" err="1" smtClean="0"/>
              <a:t>argue</a:t>
            </a:r>
            <a:r>
              <a:rPr lang="nb-NO" baseline="0" dirty="0" smtClean="0"/>
              <a:t> that Sport has an inherent </a:t>
            </a:r>
            <a:r>
              <a:rPr lang="nb-NO" baseline="0" dirty="0" err="1" smtClean="0"/>
              <a:t>ambition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always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improve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performance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hence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modern</a:t>
            </a:r>
            <a:r>
              <a:rPr lang="nb-NO" baseline="0" dirty="0" smtClean="0"/>
              <a:t> sport has a </a:t>
            </a:r>
            <a:r>
              <a:rPr lang="nb-NO" baseline="0" dirty="0" err="1" smtClean="0"/>
              <a:t>natural</a:t>
            </a:r>
            <a:r>
              <a:rPr lang="nb-NO" baseline="0" dirty="0" smtClean="0"/>
              <a:t> drive to </a:t>
            </a:r>
            <a:r>
              <a:rPr lang="nb-NO" baseline="0" dirty="0" err="1" smtClean="0"/>
              <a:t>innovate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smtClean="0"/>
              <a:t>So for </a:t>
            </a:r>
            <a:r>
              <a:rPr lang="nb-NO" baseline="0" dirty="0" err="1" smtClean="0"/>
              <a:t>me</a:t>
            </a:r>
            <a:r>
              <a:rPr lang="nb-NO" baseline="0" dirty="0" smtClean="0"/>
              <a:t>, sport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represents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ideas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changes</a:t>
            </a:r>
            <a:r>
              <a:rPr lang="nb-NO" baseline="0" dirty="0" smtClean="0"/>
              <a:t> to sport </a:t>
            </a:r>
            <a:r>
              <a:rPr lang="nb-NO" baseline="0" dirty="0" err="1" smtClean="0"/>
              <a:t>organizations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practice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sport, </a:t>
            </a:r>
            <a:r>
              <a:rPr lang="nb-NO" baseline="0" dirty="0" err="1" smtClean="0"/>
              <a:t>coaching</a:t>
            </a:r>
            <a:r>
              <a:rPr lang="nb-NO" baseline="0" dirty="0" smtClean="0"/>
              <a:t>, sport </a:t>
            </a:r>
            <a:r>
              <a:rPr lang="nb-NO" baseline="0" dirty="0" err="1" smtClean="0"/>
              <a:t>events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performance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competitive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advantages</a:t>
            </a:r>
            <a:r>
              <a:rPr lang="nb-NO" baseline="0" dirty="0" smtClean="0"/>
              <a:t> in elite sport.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129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 just to </a:t>
            </a:r>
            <a:r>
              <a:rPr lang="nb-NO" dirty="0" err="1" smtClean="0"/>
              <a:t>give</a:t>
            </a:r>
            <a:r>
              <a:rPr lang="nb-NO" dirty="0" smtClean="0"/>
              <a:t> </a:t>
            </a:r>
            <a:r>
              <a:rPr lang="nb-NO" dirty="0" err="1" smtClean="0"/>
              <a:t>you</a:t>
            </a:r>
            <a:r>
              <a:rPr lang="nb-NO" dirty="0" smtClean="0"/>
              <a:t> </a:t>
            </a:r>
            <a:r>
              <a:rPr lang="nb-NO" dirty="0" err="1" smtClean="0"/>
              <a:t>some</a:t>
            </a:r>
            <a:r>
              <a:rPr lang="nb-NO" dirty="0" smtClean="0"/>
              <a:t> </a:t>
            </a:r>
            <a:r>
              <a:rPr lang="nb-NO" dirty="0" err="1" smtClean="0"/>
              <a:t>examples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sport </a:t>
            </a:r>
            <a:r>
              <a:rPr lang="nb-NO" dirty="0" err="1" smtClean="0"/>
              <a:t>innovations</a:t>
            </a:r>
            <a:r>
              <a:rPr lang="nb-NO" dirty="0" smtClean="0"/>
              <a:t>….</a:t>
            </a:r>
          </a:p>
          <a:p>
            <a:endParaRPr lang="nb-NO" dirty="0" smtClean="0"/>
          </a:p>
          <a:p>
            <a:endParaRPr lang="nb-NO" dirty="0" smtClean="0"/>
          </a:p>
          <a:p>
            <a:pPr marL="228600" indent="-228600">
              <a:buAutoNum type="arabicParenR"/>
            </a:pPr>
            <a:r>
              <a:rPr lang="nb-NO" dirty="0" err="1" smtClean="0"/>
              <a:t>Nanotec</a:t>
            </a:r>
            <a:r>
              <a:rPr lang="nb-NO" baseline="0" dirty="0" err="1" smtClean="0"/>
              <a:t>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swimsuit</a:t>
            </a:r>
            <a:r>
              <a:rPr lang="nb-NO" baseline="0" dirty="0" smtClean="0"/>
              <a:t> (</a:t>
            </a:r>
            <a:r>
              <a:rPr lang="nb-NO" baseline="0" dirty="0" err="1" smtClean="0"/>
              <a:t>technological</a:t>
            </a:r>
            <a:r>
              <a:rPr lang="nb-NO" baseline="0" dirty="0" smtClean="0"/>
              <a:t> – elite sport)</a:t>
            </a:r>
          </a:p>
          <a:p>
            <a:pPr marL="228600" indent="-228600">
              <a:buAutoNum type="arabicParenR"/>
            </a:pPr>
            <a:r>
              <a:rPr lang="nb-NO" baseline="0" dirty="0" smtClean="0"/>
              <a:t>Road </a:t>
            </a:r>
            <a:r>
              <a:rPr lang="nb-NO" baseline="0" dirty="0" err="1" smtClean="0"/>
              <a:t>running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bikes</a:t>
            </a:r>
            <a:r>
              <a:rPr lang="nb-NO" baseline="0" dirty="0" smtClean="0"/>
              <a:t> (</a:t>
            </a:r>
            <a:r>
              <a:rPr lang="nb-NO" baseline="0" dirty="0" err="1" smtClean="0"/>
              <a:t>technological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inclusion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groups</a:t>
            </a:r>
            <a:r>
              <a:rPr lang="nb-NO" baseline="0" dirty="0" smtClean="0"/>
              <a:t>/</a:t>
            </a:r>
            <a:r>
              <a:rPr lang="nb-NO" baseline="0" dirty="0" err="1" smtClean="0"/>
              <a:t>athletes</a:t>
            </a:r>
            <a:r>
              <a:rPr lang="nb-NO" baseline="0" dirty="0" smtClean="0"/>
              <a:t>)</a:t>
            </a:r>
          </a:p>
          <a:p>
            <a:pPr marL="228600" indent="-228600">
              <a:buAutoNum type="arabicParenR"/>
            </a:pPr>
            <a:r>
              <a:rPr lang="nb-NO" baseline="0" dirty="0" smtClean="0"/>
              <a:t>Sky </a:t>
            </a:r>
            <a:r>
              <a:rPr lang="nb-NO" baseline="0" dirty="0" err="1" smtClean="0"/>
              <a:t>running</a:t>
            </a:r>
            <a:r>
              <a:rPr lang="nb-NO" baseline="0" dirty="0" smtClean="0"/>
              <a:t> (</a:t>
            </a:r>
            <a:r>
              <a:rPr lang="nb-NO" baseline="0" dirty="0" err="1" smtClean="0"/>
              <a:t>development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sports)</a:t>
            </a:r>
          </a:p>
          <a:p>
            <a:pPr marL="228600" indent="-228600">
              <a:buAutoNum type="arabicParenR"/>
            </a:pPr>
            <a:r>
              <a:rPr lang="nb-NO" baseline="0" dirty="0" smtClean="0"/>
              <a:t>Doping and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ways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cheating</a:t>
            </a:r>
            <a:endParaRPr lang="nb-NO" baseline="0" dirty="0" smtClean="0"/>
          </a:p>
          <a:p>
            <a:pPr marL="228600" indent="-228600">
              <a:buAutoNum type="arabicParenR"/>
            </a:pPr>
            <a:r>
              <a:rPr lang="nb-NO" baseline="0" dirty="0" err="1" smtClean="0"/>
              <a:t>Fosbury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flop</a:t>
            </a:r>
            <a:r>
              <a:rPr lang="nb-NO" baseline="0" dirty="0" smtClean="0"/>
              <a:t>/</a:t>
            </a:r>
            <a:r>
              <a:rPr lang="nb-NO" baseline="0" dirty="0" err="1" smtClean="0"/>
              <a:t>highjump</a:t>
            </a:r>
            <a:r>
              <a:rPr lang="nb-NO" baseline="0" dirty="0" smtClean="0"/>
              <a:t> (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techniques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ways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practice</a:t>
            </a:r>
            <a:r>
              <a:rPr lang="nb-NO" baseline="0" dirty="0" smtClean="0"/>
              <a:t> sport)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0255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4019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 </a:t>
            </a:r>
            <a:r>
              <a:rPr lang="nb-NO" dirty="0" err="1" smtClean="0"/>
              <a:t>what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link </a:t>
            </a:r>
            <a:r>
              <a:rPr lang="nb-NO" baseline="0" dirty="0" err="1" smtClean="0"/>
              <a:t>between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inclusion</a:t>
            </a:r>
            <a:r>
              <a:rPr lang="nb-NO" baseline="0" dirty="0" smtClean="0"/>
              <a:t> in sport?</a:t>
            </a:r>
          </a:p>
          <a:p>
            <a:endParaRPr lang="nb-NO" baseline="0" dirty="0" smtClean="0"/>
          </a:p>
          <a:p>
            <a:r>
              <a:rPr lang="nb-NO" baseline="0" dirty="0" err="1" smtClean="0"/>
              <a:t>Many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innovation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researchers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argue</a:t>
            </a:r>
            <a:r>
              <a:rPr lang="nb-NO" baseline="0" dirty="0" smtClean="0"/>
              <a:t> that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Innovations are crucial solutions to predefined challenges, problems and needs…</a:t>
            </a:r>
          </a:p>
          <a:p>
            <a:endParaRPr lang="en-US" dirty="0" smtClean="0">
              <a:latin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</a:rPr>
              <a:t>And</a:t>
            </a:r>
            <a:r>
              <a:rPr lang="en-US" baseline="0" dirty="0" smtClean="0">
                <a:latin typeface="Times New Roman" panose="02020603050405020304" pitchFamily="18" charset="0"/>
              </a:rPr>
              <a:t> for me, practices of social exclusion is one of many predefined challenges that modern sport face..</a:t>
            </a:r>
          </a:p>
          <a:p>
            <a:endParaRPr lang="en-US" baseline="0" dirty="0" smtClean="0">
              <a:latin typeface="Times New Roman" panose="02020603050405020304" pitchFamily="18" charset="0"/>
            </a:endParaRPr>
          </a:p>
          <a:p>
            <a:r>
              <a:rPr lang="en-US" baseline="0" dirty="0" smtClean="0">
                <a:latin typeface="Times New Roman" panose="02020603050405020304" pitchFamily="18" charset="0"/>
              </a:rPr>
              <a:t>As I’m sure you all know, social exclusion in sport takes place on many different bases… it could be gender, social class, ethnicity, religion, age and disability to mention some…</a:t>
            </a:r>
          </a:p>
          <a:p>
            <a:endParaRPr lang="en-US" baseline="0" dirty="0" smtClean="0">
              <a:latin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2F0D6-F3CA-9244-87F9-C377494E171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903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6"/>
          <p:cNvSpPr>
            <a:spLocks noGrp="1"/>
          </p:cNvSpPr>
          <p:nvPr>
            <p:ph type="title"/>
          </p:nvPr>
        </p:nvSpPr>
        <p:spPr>
          <a:xfrm>
            <a:off x="737461" y="4439589"/>
            <a:ext cx="10515600" cy="64226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52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08.06.2016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175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08.06.2016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0298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08.06.2016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3613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08.06.2016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456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08.06.2016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70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04808" y="1548566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04808" y="4028241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9893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11679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577293"/>
            <a:ext cx="10515600" cy="33818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1459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08.06.2016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6922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08.06.2016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129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08.06.2016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182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08.06.2016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59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08.06.2016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7016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46599-31FE-9A4C-8158-68533835AAFC}" type="datetimeFigureOut">
              <a:rPr lang="nb-NO" smtClean="0"/>
              <a:t>08.06.2016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3C590-C069-124F-B36D-24215117B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770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 userDrawn="1"/>
        </p:nvGrpSpPr>
        <p:grpSpPr>
          <a:xfrm>
            <a:off x="0" y="4071257"/>
            <a:ext cx="12192000" cy="2365829"/>
            <a:chOff x="0" y="4071257"/>
            <a:chExt cx="12192000" cy="2365829"/>
          </a:xfrm>
        </p:grpSpPr>
        <p:grpSp>
          <p:nvGrpSpPr>
            <p:cNvPr id="9" name="Gruppe 8"/>
            <p:cNvGrpSpPr>
              <a:grpSpLocks noChangeAspect="1"/>
            </p:cNvGrpSpPr>
            <p:nvPr/>
          </p:nvGrpSpPr>
          <p:grpSpPr>
            <a:xfrm>
              <a:off x="0" y="4071257"/>
              <a:ext cx="12192000" cy="2365829"/>
              <a:chOff x="0" y="4071257"/>
              <a:chExt cx="12192000" cy="2365829"/>
            </a:xfrm>
          </p:grpSpPr>
          <p:sp>
            <p:nvSpPr>
              <p:cNvPr id="11" name="Rektangel 10"/>
              <p:cNvSpPr/>
              <p:nvPr/>
            </p:nvSpPr>
            <p:spPr>
              <a:xfrm>
                <a:off x="0" y="4071257"/>
                <a:ext cx="12192000" cy="236582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pic>
            <p:nvPicPr>
              <p:cNvPr id="12" name="Bild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0" y="5449867"/>
                <a:ext cx="2116667" cy="714640"/>
              </a:xfrm>
              <a:prstGeom prst="rect">
                <a:avLst/>
              </a:prstGeom>
            </p:spPr>
          </p:pic>
          <p:pic>
            <p:nvPicPr>
              <p:cNvPr id="13" name="Bild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72914" y="5953179"/>
                <a:ext cx="1685472" cy="211328"/>
              </a:xfrm>
              <a:prstGeom prst="rect">
                <a:avLst/>
              </a:prstGeom>
            </p:spPr>
          </p:pic>
        </p:grpSp>
        <p:cxnSp>
          <p:nvCxnSpPr>
            <p:cNvPr id="10" name="Rett linje 9"/>
            <p:cNvCxnSpPr/>
            <p:nvPr/>
          </p:nvCxnSpPr>
          <p:spPr>
            <a:xfrm>
              <a:off x="762000" y="5254171"/>
              <a:ext cx="109963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20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7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801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Volumes/fellesadmin/Trykkeri/JOBBER/01_UiN/UiN%20Profilha&#778;ndbok/_NORD%20universitet%20profil/Presentasjon/Studentambassad&#248;r/lang1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twitter.com/ATjonndal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6"/>
          <p:cNvSpPr>
            <a:spLocks noGrp="1"/>
          </p:cNvSpPr>
          <p:nvPr>
            <p:ph type="title"/>
          </p:nvPr>
        </p:nvSpPr>
        <p:spPr>
          <a:xfrm>
            <a:off x="190681" y="4470136"/>
            <a:ext cx="11772900" cy="132823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sz="3200" b="1" dirty="0" err="1" smtClean="0"/>
              <a:t>Innovation</a:t>
            </a:r>
            <a:r>
              <a:rPr lang="nb-NO" sz="3200" b="1" dirty="0" smtClean="0"/>
              <a:t> for </a:t>
            </a:r>
            <a:r>
              <a:rPr lang="nb-NO" sz="3200" b="1" dirty="0" err="1" smtClean="0"/>
              <a:t>Inclusion</a:t>
            </a:r>
            <a:r>
              <a:rPr lang="nb-NO" sz="3200" b="1" dirty="0" smtClean="0"/>
              <a:t> in Sport: A case </a:t>
            </a:r>
            <a:r>
              <a:rPr lang="nb-NO" sz="3200" b="1" dirty="0" err="1" smtClean="0"/>
              <a:t>study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of</a:t>
            </a:r>
            <a:r>
              <a:rPr lang="nb-NO" sz="3200" b="1" dirty="0" smtClean="0"/>
              <a:t> skateboard and </a:t>
            </a:r>
            <a:r>
              <a:rPr lang="nb-NO" sz="3200" b="1" dirty="0" err="1" smtClean="0"/>
              <a:t>gender</a:t>
            </a:r>
            <a:endParaRPr lang="nb-NO" sz="3200" b="1" dirty="0"/>
          </a:p>
        </p:txBody>
      </p:sp>
      <p:sp>
        <p:nvSpPr>
          <p:cNvPr id="2" name="TekstSylinder 1"/>
          <p:cNvSpPr txBox="1"/>
          <p:nvPr/>
        </p:nvSpPr>
        <p:spPr>
          <a:xfrm>
            <a:off x="4030133" y="5588000"/>
            <a:ext cx="545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Anne Tjønndal, </a:t>
            </a:r>
            <a:r>
              <a:rPr lang="nb-NO" dirty="0" err="1" smtClean="0"/>
              <a:t>Faculty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Science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23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326" y="777161"/>
            <a:ext cx="10515600" cy="921012"/>
          </a:xfrm>
        </p:spPr>
        <p:txBody>
          <a:bodyPr/>
          <a:lstStyle/>
          <a:p>
            <a:r>
              <a:rPr lang="nb-NO" b="1" dirty="0" smtClean="0"/>
              <a:t>The case </a:t>
            </a:r>
            <a:r>
              <a:rPr lang="nb-NO" b="1" dirty="0" err="1" smtClean="0"/>
              <a:t>study</a:t>
            </a:r>
            <a:r>
              <a:rPr lang="nb-NO" b="1" dirty="0" smtClean="0"/>
              <a:t>: Skateboard and </a:t>
            </a:r>
            <a:r>
              <a:rPr lang="nb-NO" b="1" dirty="0" err="1" smtClean="0"/>
              <a:t>gender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0263" y="1698173"/>
            <a:ext cx="10883537" cy="4650376"/>
          </a:xfrm>
        </p:spPr>
        <p:txBody>
          <a:bodyPr/>
          <a:lstStyle/>
          <a:p>
            <a:r>
              <a:rPr lang="nb-NO" dirty="0" err="1" smtClean="0"/>
              <a:t>Aim</a:t>
            </a:r>
            <a:r>
              <a:rPr lang="nb-NO" dirty="0" smtClean="0"/>
              <a:t>:</a:t>
            </a:r>
          </a:p>
          <a:p>
            <a:pPr marL="0" indent="0">
              <a:buNone/>
            </a:pPr>
            <a:r>
              <a:rPr lang="nb-NO" dirty="0" smtClean="0"/>
              <a:t>How, and in </a:t>
            </a:r>
            <a:r>
              <a:rPr lang="nb-NO" dirty="0" err="1" smtClean="0"/>
              <a:t>what</a:t>
            </a:r>
            <a:r>
              <a:rPr lang="nb-NO" dirty="0" smtClean="0"/>
              <a:t> </a:t>
            </a:r>
            <a:r>
              <a:rPr lang="nb-NO" dirty="0" err="1" smtClean="0"/>
              <a:t>ways</a:t>
            </a:r>
            <a:r>
              <a:rPr lang="nb-NO" dirty="0" smtClean="0"/>
              <a:t>, </a:t>
            </a:r>
            <a:r>
              <a:rPr lang="nb-NO" dirty="0" err="1" smtClean="0"/>
              <a:t>innovation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endParaRPr lang="nb-NO" dirty="0" smtClean="0"/>
          </a:p>
          <a:p>
            <a:pPr marL="0" indent="0">
              <a:buNone/>
            </a:pPr>
            <a:r>
              <a:rPr lang="nb-NO" dirty="0" err="1"/>
              <a:t>p</a:t>
            </a:r>
            <a:r>
              <a:rPr lang="nb-NO" dirty="0" err="1" smtClean="0"/>
              <a:t>romote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inclusion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girls</a:t>
            </a:r>
            <a:r>
              <a:rPr lang="nb-NO" dirty="0" smtClean="0"/>
              <a:t> and </a:t>
            </a:r>
            <a:r>
              <a:rPr lang="nb-NO" dirty="0" err="1" smtClean="0"/>
              <a:t>women</a:t>
            </a: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in male </a:t>
            </a:r>
            <a:r>
              <a:rPr lang="nb-NO" dirty="0" err="1" smtClean="0"/>
              <a:t>dominated</a:t>
            </a:r>
            <a:r>
              <a:rPr lang="nb-NO" dirty="0" smtClean="0"/>
              <a:t> sports?</a:t>
            </a:r>
          </a:p>
          <a:p>
            <a:endParaRPr lang="nb-NO" dirty="0"/>
          </a:p>
          <a:p>
            <a:r>
              <a:rPr lang="nb-NO" dirty="0" smtClean="0"/>
              <a:t>Case: a Norwegian skateboard </a:t>
            </a:r>
            <a:r>
              <a:rPr lang="nb-NO" dirty="0" err="1" smtClean="0"/>
              <a:t>club</a:t>
            </a:r>
            <a:r>
              <a:rPr lang="nb-NO" dirty="0"/>
              <a:t> </a:t>
            </a:r>
          </a:p>
          <a:p>
            <a:pPr marL="0" indent="0">
              <a:buNone/>
            </a:pPr>
            <a:r>
              <a:rPr lang="nb-NO" dirty="0" smtClean="0"/>
              <a:t>(</a:t>
            </a:r>
            <a:r>
              <a:rPr lang="nb-NO" dirty="0" err="1" smtClean="0"/>
              <a:t>coaches</a:t>
            </a:r>
            <a:r>
              <a:rPr lang="nb-NO" dirty="0" smtClean="0"/>
              <a:t>, </a:t>
            </a:r>
            <a:r>
              <a:rPr lang="nb-NO" dirty="0" err="1" smtClean="0"/>
              <a:t>athletes</a:t>
            </a:r>
            <a:r>
              <a:rPr lang="nb-NO" dirty="0" smtClean="0"/>
              <a:t>, leaders, </a:t>
            </a:r>
            <a:r>
              <a:rPr lang="nb-NO" dirty="0" err="1" smtClean="0"/>
              <a:t>parents</a:t>
            </a:r>
            <a:r>
              <a:rPr lang="nb-NO" dirty="0" smtClean="0"/>
              <a:t>)</a:t>
            </a:r>
          </a:p>
          <a:p>
            <a:endParaRPr lang="nb-NO" dirty="0"/>
          </a:p>
          <a:p>
            <a:r>
              <a:rPr lang="nb-NO" dirty="0" err="1" smtClean="0"/>
              <a:t>Theoretical</a:t>
            </a:r>
            <a:r>
              <a:rPr lang="nb-NO" dirty="0" smtClean="0"/>
              <a:t> </a:t>
            </a:r>
            <a:r>
              <a:rPr lang="nb-NO" dirty="0" err="1" smtClean="0"/>
              <a:t>framework</a:t>
            </a:r>
            <a:r>
              <a:rPr lang="nb-NO" dirty="0" smtClean="0"/>
              <a:t>: </a:t>
            </a:r>
            <a:r>
              <a:rPr lang="nb-NO" dirty="0" err="1" smtClean="0"/>
              <a:t>Innovation</a:t>
            </a:r>
            <a:r>
              <a:rPr lang="nb-NO" dirty="0" smtClean="0"/>
              <a:t> </a:t>
            </a:r>
            <a:r>
              <a:rPr lang="nb-NO" dirty="0" err="1" smtClean="0"/>
              <a:t>litterature</a:t>
            </a:r>
            <a:r>
              <a:rPr lang="nb-NO" dirty="0" smtClean="0"/>
              <a:t>, </a:t>
            </a:r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innovation</a:t>
            </a:r>
            <a:r>
              <a:rPr lang="nb-NO" dirty="0" smtClean="0"/>
              <a:t> </a:t>
            </a:r>
            <a:r>
              <a:rPr lang="nb-NO" dirty="0" err="1" smtClean="0"/>
              <a:t>theory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453" y="1698173"/>
            <a:ext cx="4609284" cy="30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6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‘</a:t>
            </a:r>
            <a:r>
              <a:rPr lang="nb-NO" dirty="0" err="1" smtClean="0"/>
              <a:t>typical</a:t>
            </a:r>
            <a:r>
              <a:rPr lang="nb-NO" dirty="0" smtClean="0"/>
              <a:t>’ </a:t>
            </a:r>
            <a:r>
              <a:rPr lang="nb-NO" dirty="0" err="1" smtClean="0"/>
              <a:t>skateboarder</a:t>
            </a:r>
            <a:r>
              <a:rPr lang="nb-NO" dirty="0" smtClean="0"/>
              <a:t>?</a:t>
            </a: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6096000" y="3020291"/>
            <a:ext cx="482138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 smtClean="0"/>
              <a:t>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 smtClean="0"/>
              <a:t>Young (12 – 30 yrs.)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 err="1" smtClean="0"/>
              <a:t>Middle</a:t>
            </a:r>
            <a:r>
              <a:rPr lang="nb-NO" sz="4000" dirty="0" smtClean="0"/>
              <a:t> </a:t>
            </a:r>
            <a:r>
              <a:rPr lang="nb-NO" sz="4000" dirty="0" err="1" smtClean="0"/>
              <a:t>class</a:t>
            </a:r>
            <a:endParaRPr lang="nb-NO" sz="4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 smtClean="0"/>
              <a:t>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9253" y="2216294"/>
            <a:ext cx="2902527" cy="435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860889"/>
            <a:ext cx="10515600" cy="712007"/>
          </a:xfrm>
        </p:spPr>
        <p:txBody>
          <a:bodyPr/>
          <a:lstStyle/>
          <a:p>
            <a:r>
              <a:rPr lang="nb-NO" dirty="0" smtClean="0"/>
              <a:t>Methods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41812" y="1858782"/>
            <a:ext cx="10515600" cy="4881606"/>
          </a:xfrm>
        </p:spPr>
        <p:txBody>
          <a:bodyPr/>
          <a:lstStyle/>
          <a:p>
            <a:pPr marL="0" indent="0">
              <a:buNone/>
            </a:pPr>
            <a:r>
              <a:rPr lang="nb-NO" dirty="0" err="1" smtClean="0"/>
              <a:t>Unique</a:t>
            </a:r>
            <a:r>
              <a:rPr lang="nb-NO" dirty="0" smtClean="0"/>
              <a:t> Case (</a:t>
            </a:r>
            <a:r>
              <a:rPr lang="nb-NO" dirty="0" err="1" smtClean="0"/>
              <a:t>Yin</a:t>
            </a:r>
            <a:r>
              <a:rPr lang="nb-NO" dirty="0" smtClean="0"/>
              <a:t>, 2014)</a:t>
            </a:r>
          </a:p>
          <a:p>
            <a:pPr>
              <a:buFontTx/>
              <a:buChar char="-"/>
            </a:pPr>
            <a:r>
              <a:rPr lang="nb-NO" dirty="0" smtClean="0"/>
              <a:t>Girl skate camp</a:t>
            </a:r>
          </a:p>
          <a:p>
            <a:pPr>
              <a:buFontTx/>
              <a:buChar char="-"/>
            </a:pPr>
            <a:r>
              <a:rPr lang="nb-NO" dirty="0" smtClean="0"/>
              <a:t>Girl Skate</a:t>
            </a:r>
          </a:p>
          <a:p>
            <a:pPr>
              <a:buFontTx/>
              <a:buChar char="-"/>
            </a:pPr>
            <a:r>
              <a:rPr lang="nb-NO" dirty="0" smtClean="0"/>
              <a:t>Kid skate</a:t>
            </a:r>
          </a:p>
          <a:p>
            <a:pPr>
              <a:buFontTx/>
              <a:buChar char="-"/>
            </a:pPr>
            <a:r>
              <a:rPr lang="nb-NO" dirty="0" smtClean="0"/>
              <a:t>«Adult skate»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Field </a:t>
            </a:r>
            <a:r>
              <a:rPr lang="nb-NO" dirty="0" err="1" smtClean="0"/>
              <a:t>work</a:t>
            </a:r>
            <a:r>
              <a:rPr lang="nb-NO" dirty="0" smtClean="0"/>
              <a:t>: 6 </a:t>
            </a:r>
            <a:r>
              <a:rPr lang="nb-NO" dirty="0" err="1" smtClean="0"/>
              <a:t>months</a:t>
            </a:r>
            <a:r>
              <a:rPr lang="nb-NO" dirty="0" smtClean="0"/>
              <a:t>, still </a:t>
            </a:r>
            <a:r>
              <a:rPr lang="nb-NO" dirty="0" err="1" smtClean="0"/>
              <a:t>going</a:t>
            </a:r>
            <a:r>
              <a:rPr lang="nb-NO" dirty="0" smtClean="0"/>
              <a:t>..</a:t>
            </a:r>
            <a:endParaRPr lang="nb-NO" dirty="0"/>
          </a:p>
          <a:p>
            <a:pPr marL="0" indent="0">
              <a:buNone/>
            </a:pPr>
            <a:r>
              <a:rPr lang="nb-NO" dirty="0" smtClean="0"/>
              <a:t> - </a:t>
            </a:r>
            <a:r>
              <a:rPr lang="nb-NO" dirty="0" err="1" smtClean="0"/>
              <a:t>Participant</a:t>
            </a:r>
            <a:r>
              <a:rPr lang="nb-NO" dirty="0" smtClean="0"/>
              <a:t> </a:t>
            </a:r>
            <a:r>
              <a:rPr lang="nb-NO" dirty="0" err="1" smtClean="0"/>
              <a:t>observation</a:t>
            </a:r>
            <a:r>
              <a:rPr lang="nb-NO" dirty="0" smtClean="0"/>
              <a:t> (1-3 times a </a:t>
            </a:r>
            <a:r>
              <a:rPr lang="nb-NO" dirty="0" err="1" smtClean="0"/>
              <a:t>week</a:t>
            </a:r>
            <a:r>
              <a:rPr lang="nb-NO" dirty="0" smtClean="0"/>
              <a:t>)</a:t>
            </a:r>
          </a:p>
          <a:p>
            <a:pPr>
              <a:buFontTx/>
              <a:buChar char="-"/>
            </a:pPr>
            <a:r>
              <a:rPr lang="nb-NO" dirty="0" err="1" smtClean="0"/>
              <a:t>Interviews</a:t>
            </a:r>
            <a:r>
              <a:rPr lang="nb-NO" dirty="0" smtClean="0"/>
              <a:t> </a:t>
            </a:r>
            <a:r>
              <a:rPr lang="nb-NO" sz="2000" dirty="0" smtClean="0"/>
              <a:t>(</a:t>
            </a:r>
            <a:r>
              <a:rPr lang="nb-NO" sz="2000" dirty="0" err="1" smtClean="0"/>
              <a:t>club</a:t>
            </a:r>
            <a:r>
              <a:rPr lang="nb-NO" sz="2000" dirty="0" smtClean="0"/>
              <a:t> leaders, </a:t>
            </a:r>
            <a:r>
              <a:rPr lang="nb-NO" sz="2000" dirty="0" err="1" smtClean="0"/>
              <a:t>coaches</a:t>
            </a:r>
            <a:r>
              <a:rPr lang="nb-NO" sz="2000" dirty="0" smtClean="0"/>
              <a:t>, </a:t>
            </a:r>
            <a:r>
              <a:rPr lang="nb-NO" sz="2000" dirty="0" err="1" smtClean="0"/>
              <a:t>skateboarders</a:t>
            </a:r>
            <a:r>
              <a:rPr lang="nb-NO" sz="2000" dirty="0" smtClean="0"/>
              <a:t>, </a:t>
            </a:r>
            <a:r>
              <a:rPr lang="nb-NO" sz="2000" dirty="0" err="1" smtClean="0"/>
              <a:t>parents</a:t>
            </a:r>
            <a:r>
              <a:rPr lang="nb-NO" sz="2000" dirty="0" smtClean="0"/>
              <a:t>)</a:t>
            </a:r>
          </a:p>
          <a:p>
            <a:pPr>
              <a:buFontTx/>
              <a:buChar char="-"/>
            </a:pPr>
            <a:endParaRPr lang="nb-NO" dirty="0" smtClean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345" y="849186"/>
            <a:ext cx="3817916" cy="254527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075" y="4025402"/>
            <a:ext cx="3290455" cy="2185359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756" y="86088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88539" y="1172821"/>
            <a:ext cx="3920764" cy="260909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669" y="4231962"/>
            <a:ext cx="3109565" cy="206927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49" y="1794103"/>
            <a:ext cx="4308264" cy="3230157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1390" y="4092643"/>
            <a:ext cx="2347913" cy="2347913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516835" y="1172821"/>
            <a:ext cx="7171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err="1" smtClean="0"/>
              <a:t>Changing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the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organization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of</a:t>
            </a:r>
            <a:r>
              <a:rPr lang="nb-NO" sz="2000" b="1" dirty="0" smtClean="0"/>
              <a:t> sport </a:t>
            </a:r>
            <a:r>
              <a:rPr lang="nb-NO" sz="2000" b="1" dirty="0" err="1" smtClean="0"/>
              <a:t>activity</a:t>
            </a:r>
            <a:r>
              <a:rPr lang="nb-NO" sz="2000" b="1" dirty="0" smtClean="0"/>
              <a:t> to </a:t>
            </a:r>
            <a:r>
              <a:rPr lang="nb-NO" sz="2000" b="1" dirty="0" err="1" smtClean="0"/>
              <a:t>promote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inclusion</a:t>
            </a:r>
            <a:r>
              <a:rPr lang="nb-NO" sz="2000" b="1" dirty="0"/>
              <a:t>?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5128591" y="2246243"/>
            <a:ext cx="2146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«Be </a:t>
            </a:r>
            <a:r>
              <a:rPr lang="nb-NO" dirty="0" err="1" smtClean="0"/>
              <a:t>the</a:t>
            </a:r>
            <a:r>
              <a:rPr lang="nb-NO" dirty="0" smtClean="0"/>
              <a:t> best skateboard </a:t>
            </a:r>
            <a:r>
              <a:rPr lang="nb-NO" dirty="0" err="1" smtClean="0"/>
              <a:t>club</a:t>
            </a:r>
            <a:r>
              <a:rPr lang="nb-NO" dirty="0" smtClean="0"/>
              <a:t> for </a:t>
            </a:r>
            <a:r>
              <a:rPr lang="nb-NO" dirty="0" err="1" smtClean="0"/>
              <a:t>girls</a:t>
            </a:r>
            <a:r>
              <a:rPr lang="nb-NO" dirty="0" smtClean="0"/>
              <a:t> and </a:t>
            </a:r>
            <a:r>
              <a:rPr lang="nb-NO" dirty="0" err="1" smtClean="0"/>
              <a:t>women</a:t>
            </a:r>
            <a:r>
              <a:rPr lang="nb-NO" dirty="0" smtClean="0"/>
              <a:t> in Norway» </a:t>
            </a:r>
            <a:endParaRPr lang="nb-NO" dirty="0"/>
          </a:p>
        </p:txBody>
      </p:sp>
      <p:sp>
        <p:nvSpPr>
          <p:cNvPr id="12" name="TekstSylinder 11"/>
          <p:cNvSpPr txBox="1"/>
          <p:nvPr/>
        </p:nvSpPr>
        <p:spPr>
          <a:xfrm>
            <a:off x="516835" y="5724939"/>
            <a:ext cx="429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«</a:t>
            </a:r>
            <a:r>
              <a:rPr lang="nb-NO" dirty="0" err="1" smtClean="0"/>
              <a:t>Promote</a:t>
            </a:r>
            <a:r>
              <a:rPr lang="nb-NO" dirty="0" smtClean="0"/>
              <a:t> skateboard for all, </a:t>
            </a:r>
            <a:r>
              <a:rPr lang="nb-NO" dirty="0" err="1" smtClean="0"/>
              <a:t>regardless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age, </a:t>
            </a:r>
            <a:r>
              <a:rPr lang="nb-NO" dirty="0" err="1" smtClean="0"/>
              <a:t>gender</a:t>
            </a:r>
            <a:r>
              <a:rPr lang="nb-NO" dirty="0" smtClean="0"/>
              <a:t>, </a:t>
            </a:r>
            <a:r>
              <a:rPr lang="nb-NO" dirty="0" err="1" smtClean="0"/>
              <a:t>ethnicity</a:t>
            </a:r>
            <a:r>
              <a:rPr lang="nb-NO" dirty="0" smtClean="0"/>
              <a:t>, religion or skill-</a:t>
            </a:r>
            <a:r>
              <a:rPr lang="nb-NO" dirty="0" err="1" smtClean="0"/>
              <a:t>level</a:t>
            </a:r>
            <a:r>
              <a:rPr lang="nb-NO" dirty="0" smtClean="0"/>
              <a:t>»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709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957767"/>
            <a:ext cx="10515600" cy="731885"/>
          </a:xfrm>
        </p:spPr>
        <p:txBody>
          <a:bodyPr/>
          <a:lstStyle/>
          <a:p>
            <a:r>
              <a:rPr lang="nb-NO" b="1" dirty="0" err="1" smtClean="0"/>
              <a:t>Some</a:t>
            </a:r>
            <a:r>
              <a:rPr lang="nb-NO" b="1" dirty="0" smtClean="0"/>
              <a:t> </a:t>
            </a:r>
            <a:r>
              <a:rPr lang="nb-NO" b="1" dirty="0" err="1" smtClean="0"/>
              <a:t>current</a:t>
            </a:r>
            <a:r>
              <a:rPr lang="nb-NO" b="1" dirty="0" smtClean="0"/>
              <a:t> dilemmas….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48678"/>
            <a:ext cx="10515600" cy="4770783"/>
          </a:xfrm>
        </p:spPr>
        <p:txBody>
          <a:bodyPr/>
          <a:lstStyle/>
          <a:p>
            <a:r>
              <a:rPr lang="nb-NO" sz="2400" dirty="0" smtClean="0"/>
              <a:t>Understanding </a:t>
            </a:r>
            <a:r>
              <a:rPr lang="nb-NO" sz="2400" dirty="0" err="1" smtClean="0"/>
              <a:t>what</a:t>
            </a:r>
            <a:r>
              <a:rPr lang="nb-NO" sz="2400" dirty="0"/>
              <a:t> </a:t>
            </a:r>
            <a:r>
              <a:rPr lang="nb-NO" sz="2400" dirty="0" smtClean="0"/>
              <a:t>is </a:t>
            </a:r>
            <a:r>
              <a:rPr lang="nb-NO" sz="2400" dirty="0" err="1" smtClean="0"/>
              <a:t>going</a:t>
            </a:r>
            <a:r>
              <a:rPr lang="nb-NO" sz="2400" dirty="0" smtClean="0"/>
              <a:t> </a:t>
            </a:r>
            <a:r>
              <a:rPr lang="nb-NO" sz="2400" dirty="0" err="1" smtClean="0"/>
              <a:t>on</a:t>
            </a:r>
            <a:r>
              <a:rPr lang="nb-NO" sz="2400" dirty="0" smtClean="0"/>
              <a:t>… (outsider </a:t>
            </a:r>
            <a:r>
              <a:rPr lang="nb-NO" sz="2400" dirty="0" err="1" smtClean="0"/>
              <a:t>looking</a:t>
            </a:r>
            <a:r>
              <a:rPr lang="nb-NO" sz="2400" dirty="0" smtClean="0"/>
              <a:t> in)</a:t>
            </a:r>
          </a:p>
          <a:p>
            <a:pPr marL="0" indent="0">
              <a:buNone/>
            </a:pPr>
            <a:endParaRPr lang="nb-NO" sz="2400" dirty="0" smtClean="0"/>
          </a:p>
          <a:p>
            <a:r>
              <a:rPr lang="nb-NO" sz="2400" dirty="0" smtClean="0"/>
              <a:t>Do </a:t>
            </a:r>
            <a:r>
              <a:rPr lang="nb-NO" sz="2400" dirty="0" err="1" smtClean="0"/>
              <a:t>these</a:t>
            </a:r>
            <a:r>
              <a:rPr lang="nb-NO" sz="2400" dirty="0" smtClean="0"/>
              <a:t> </a:t>
            </a:r>
            <a:r>
              <a:rPr lang="nb-NO" sz="2400" dirty="0" err="1" smtClean="0"/>
              <a:t>new</a:t>
            </a:r>
            <a:r>
              <a:rPr lang="nb-NO" sz="2400" dirty="0" smtClean="0"/>
              <a:t> skateboard </a:t>
            </a:r>
            <a:r>
              <a:rPr lang="nb-NO" sz="2400" dirty="0" err="1" smtClean="0"/>
              <a:t>activities</a:t>
            </a:r>
            <a:r>
              <a:rPr lang="nb-NO" sz="2400" dirty="0" smtClean="0"/>
              <a:t> and </a:t>
            </a:r>
            <a:r>
              <a:rPr lang="nb-NO" sz="2400" dirty="0" err="1" smtClean="0"/>
              <a:t>ways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organizing</a:t>
            </a:r>
            <a:r>
              <a:rPr lang="nb-NO" sz="2400" dirty="0" smtClean="0"/>
              <a:t> sport </a:t>
            </a:r>
            <a:r>
              <a:rPr lang="nb-NO" sz="2400" dirty="0" err="1" smtClean="0"/>
              <a:t>acitivity</a:t>
            </a:r>
            <a:r>
              <a:rPr lang="nb-NO" sz="2400" dirty="0" smtClean="0"/>
              <a:t> </a:t>
            </a:r>
            <a:r>
              <a:rPr lang="nb-NO" sz="2400" dirty="0" err="1" smtClean="0"/>
              <a:t>promote</a:t>
            </a:r>
            <a:r>
              <a:rPr lang="nb-NO" sz="2400" dirty="0" smtClean="0"/>
              <a:t> </a:t>
            </a:r>
            <a:r>
              <a:rPr lang="nb-NO" sz="2400" dirty="0" err="1" smtClean="0"/>
              <a:t>inclusion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girls</a:t>
            </a:r>
            <a:r>
              <a:rPr lang="nb-NO" sz="2400" dirty="0" smtClean="0"/>
              <a:t> and </a:t>
            </a:r>
            <a:r>
              <a:rPr lang="nb-NO" sz="2400" dirty="0" err="1" smtClean="0"/>
              <a:t>women</a:t>
            </a:r>
            <a:r>
              <a:rPr lang="nb-NO" sz="2400" dirty="0" smtClean="0"/>
              <a:t>?</a:t>
            </a:r>
          </a:p>
          <a:p>
            <a:endParaRPr lang="nb-NO" sz="2400" dirty="0"/>
          </a:p>
          <a:p>
            <a:r>
              <a:rPr lang="nb-NO" sz="2400" dirty="0" smtClean="0"/>
              <a:t>Do </a:t>
            </a:r>
            <a:r>
              <a:rPr lang="nb-NO" sz="2400" dirty="0" err="1" smtClean="0"/>
              <a:t>they</a:t>
            </a:r>
            <a:r>
              <a:rPr lang="nb-NO" sz="2400" dirty="0" smtClean="0"/>
              <a:t> </a:t>
            </a:r>
            <a:r>
              <a:rPr lang="nb-NO" sz="2400" dirty="0" err="1" smtClean="0"/>
              <a:t>only</a:t>
            </a:r>
            <a:r>
              <a:rPr lang="nb-NO" sz="2400" dirty="0" smtClean="0"/>
              <a:t> </a:t>
            </a:r>
            <a:r>
              <a:rPr lang="nb-NO" sz="2400" dirty="0" err="1" smtClean="0"/>
              <a:t>help</a:t>
            </a:r>
            <a:r>
              <a:rPr lang="nb-NO" sz="2400" dirty="0" smtClean="0"/>
              <a:t> </a:t>
            </a:r>
            <a:r>
              <a:rPr lang="nb-NO" sz="2400" dirty="0" err="1" smtClean="0"/>
              <a:t>recruit</a:t>
            </a:r>
            <a:r>
              <a:rPr lang="nb-NO" sz="2400" dirty="0" smtClean="0"/>
              <a:t> </a:t>
            </a:r>
            <a:r>
              <a:rPr lang="nb-NO" sz="2400" dirty="0" err="1" smtClean="0"/>
              <a:t>female</a:t>
            </a:r>
            <a:r>
              <a:rPr lang="nb-NO" sz="2400" dirty="0" smtClean="0"/>
              <a:t> </a:t>
            </a:r>
            <a:r>
              <a:rPr lang="nb-NO" sz="2400" dirty="0" err="1" smtClean="0"/>
              <a:t>members</a:t>
            </a:r>
            <a:r>
              <a:rPr lang="nb-NO" sz="2400" dirty="0" smtClean="0"/>
              <a:t> or </a:t>
            </a:r>
            <a:r>
              <a:rPr lang="nb-NO" sz="2400" dirty="0" err="1" smtClean="0"/>
              <a:t>are</a:t>
            </a:r>
            <a:r>
              <a:rPr lang="nb-NO" sz="2400" dirty="0" smtClean="0"/>
              <a:t> </a:t>
            </a:r>
            <a:r>
              <a:rPr lang="nb-NO" sz="2400" dirty="0" err="1" smtClean="0"/>
              <a:t>the</a:t>
            </a:r>
            <a:r>
              <a:rPr lang="nb-NO" sz="2400" dirty="0" smtClean="0"/>
              <a:t> </a:t>
            </a:r>
            <a:r>
              <a:rPr lang="nb-NO" sz="2400" dirty="0" err="1" smtClean="0"/>
              <a:t>girls</a:t>
            </a:r>
            <a:r>
              <a:rPr lang="nb-NO" sz="2400" dirty="0" smtClean="0"/>
              <a:t>/</a:t>
            </a:r>
            <a:r>
              <a:rPr lang="nb-NO" sz="2400" dirty="0" err="1" smtClean="0"/>
              <a:t>women</a:t>
            </a:r>
            <a:r>
              <a:rPr lang="nb-NO" sz="2400" dirty="0" smtClean="0"/>
              <a:t> </a:t>
            </a:r>
            <a:r>
              <a:rPr lang="nb-NO" sz="2400" dirty="0" err="1" smtClean="0"/>
              <a:t>staying</a:t>
            </a:r>
            <a:r>
              <a:rPr lang="nb-NO" sz="2400" dirty="0" smtClean="0"/>
              <a:t> </a:t>
            </a:r>
            <a:r>
              <a:rPr lang="nb-NO" sz="2400" dirty="0" err="1" smtClean="0"/>
              <a:t>active</a:t>
            </a:r>
            <a:r>
              <a:rPr lang="nb-NO" sz="2400" dirty="0" smtClean="0"/>
              <a:t> in skateboarding, </a:t>
            </a:r>
            <a:r>
              <a:rPr lang="nb-NO" sz="2400" dirty="0" err="1" smtClean="0"/>
              <a:t>becoming</a:t>
            </a:r>
            <a:r>
              <a:rPr lang="nb-NO" sz="2400" dirty="0" smtClean="0"/>
              <a:t> </a:t>
            </a:r>
            <a:r>
              <a:rPr lang="nb-NO" sz="2400" dirty="0" err="1" smtClean="0"/>
              <a:t>fully</a:t>
            </a:r>
            <a:r>
              <a:rPr lang="nb-NO" sz="2400" dirty="0" smtClean="0"/>
              <a:t> </a:t>
            </a:r>
            <a:r>
              <a:rPr lang="nb-NO" sz="2400" dirty="0" err="1" smtClean="0"/>
              <a:t>integrated</a:t>
            </a:r>
            <a:r>
              <a:rPr lang="nb-NO" sz="2400" dirty="0" smtClean="0"/>
              <a:t> </a:t>
            </a:r>
            <a:r>
              <a:rPr lang="nb-NO" sz="2400" dirty="0" err="1" smtClean="0"/>
              <a:t>members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the</a:t>
            </a:r>
            <a:r>
              <a:rPr lang="nb-NO" sz="2400" dirty="0" smtClean="0"/>
              <a:t> skateboard </a:t>
            </a:r>
            <a:r>
              <a:rPr lang="nb-NO" sz="2400" dirty="0" err="1" smtClean="0"/>
              <a:t>club</a:t>
            </a:r>
            <a:r>
              <a:rPr lang="nb-NO" sz="2400" dirty="0" smtClean="0"/>
              <a:t>?</a:t>
            </a:r>
          </a:p>
          <a:p>
            <a:pPr marL="0" indent="0">
              <a:buNone/>
            </a:pPr>
            <a:endParaRPr lang="nb-NO" sz="2400" dirty="0" smtClean="0"/>
          </a:p>
          <a:p>
            <a:r>
              <a:rPr lang="nb-NO" sz="2400" dirty="0" err="1" smtClean="0"/>
              <a:t>What</a:t>
            </a:r>
            <a:r>
              <a:rPr lang="nb-NO" sz="2400" dirty="0" smtClean="0"/>
              <a:t> </a:t>
            </a:r>
            <a:r>
              <a:rPr lang="nb-NO" sz="2400" dirty="0" err="1" smtClean="0"/>
              <a:t>potential</a:t>
            </a:r>
            <a:r>
              <a:rPr lang="nb-NO" sz="2400" dirty="0" smtClean="0"/>
              <a:t> </a:t>
            </a:r>
            <a:r>
              <a:rPr lang="nb-NO" sz="2400" dirty="0" err="1" smtClean="0"/>
              <a:t>can</a:t>
            </a:r>
            <a:r>
              <a:rPr lang="nb-NO" sz="2400" dirty="0" smtClean="0"/>
              <a:t> </a:t>
            </a:r>
            <a:r>
              <a:rPr lang="nb-NO" sz="2400" dirty="0" err="1" smtClean="0"/>
              <a:t>social</a:t>
            </a:r>
            <a:r>
              <a:rPr lang="nb-NO" sz="2400" dirty="0" smtClean="0"/>
              <a:t> </a:t>
            </a:r>
            <a:r>
              <a:rPr lang="nb-NO" sz="2400" dirty="0" err="1" smtClean="0"/>
              <a:t>innovations</a:t>
            </a:r>
            <a:r>
              <a:rPr lang="nb-NO" sz="2400" dirty="0" smtClean="0"/>
              <a:t> like </a:t>
            </a:r>
            <a:r>
              <a:rPr lang="nb-NO" sz="2400" dirty="0" err="1" smtClean="0"/>
              <a:t>these</a:t>
            </a:r>
            <a:r>
              <a:rPr lang="nb-NO" sz="2400" dirty="0" smtClean="0"/>
              <a:t> have for </a:t>
            </a:r>
            <a:r>
              <a:rPr lang="nb-NO" sz="2400" dirty="0" err="1" smtClean="0"/>
              <a:t>the</a:t>
            </a:r>
            <a:r>
              <a:rPr lang="nb-NO" sz="2400" dirty="0" smtClean="0"/>
              <a:t> </a:t>
            </a:r>
            <a:r>
              <a:rPr lang="nb-NO" sz="2400" dirty="0" err="1" smtClean="0"/>
              <a:t>organization</a:t>
            </a:r>
            <a:r>
              <a:rPr lang="nb-NO" sz="2400" dirty="0" smtClean="0"/>
              <a:t> and </a:t>
            </a:r>
            <a:r>
              <a:rPr lang="nb-NO" sz="2400" dirty="0" err="1" smtClean="0"/>
              <a:t>practice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sport? </a:t>
            </a:r>
            <a:r>
              <a:rPr lang="nb-NO" sz="2400" dirty="0" err="1" smtClean="0"/>
              <a:t>Potential</a:t>
            </a:r>
            <a:r>
              <a:rPr lang="nb-NO" sz="2400" dirty="0" smtClean="0"/>
              <a:t> to </a:t>
            </a:r>
            <a:r>
              <a:rPr lang="nb-NO" sz="2400" dirty="0" err="1" smtClean="0"/>
              <a:t>include</a:t>
            </a:r>
            <a:r>
              <a:rPr lang="nb-NO" sz="2400" dirty="0" smtClean="0"/>
              <a:t> </a:t>
            </a:r>
            <a:r>
              <a:rPr lang="nb-NO" sz="2400" dirty="0" err="1" smtClean="0"/>
              <a:t>marginalized</a:t>
            </a:r>
            <a:r>
              <a:rPr lang="nb-NO" sz="2400" dirty="0" smtClean="0"/>
              <a:t> </a:t>
            </a:r>
            <a:r>
              <a:rPr lang="nb-NO" sz="2400" dirty="0" err="1" smtClean="0"/>
              <a:t>groups</a:t>
            </a:r>
            <a:r>
              <a:rPr lang="nb-NO" sz="2400" dirty="0" smtClean="0"/>
              <a:t>? To </a:t>
            </a:r>
            <a:r>
              <a:rPr lang="nb-NO" sz="2400" dirty="0" err="1" smtClean="0"/>
              <a:t>change</a:t>
            </a:r>
            <a:r>
              <a:rPr lang="nb-NO" sz="2400" dirty="0" smtClean="0"/>
              <a:t> </a:t>
            </a:r>
            <a:r>
              <a:rPr lang="nb-NO" sz="2400" dirty="0" err="1" smtClean="0"/>
              <a:t>who</a:t>
            </a:r>
            <a:r>
              <a:rPr lang="nb-NO" sz="2400" dirty="0" smtClean="0"/>
              <a:t> </a:t>
            </a:r>
            <a:r>
              <a:rPr lang="nb-NO" sz="2400" dirty="0" err="1" smtClean="0"/>
              <a:t>participates</a:t>
            </a:r>
            <a:r>
              <a:rPr lang="nb-NO" sz="2400" dirty="0" smtClean="0"/>
              <a:t>?</a:t>
            </a:r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71181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116794"/>
            <a:ext cx="10515600" cy="970424"/>
          </a:xfrm>
        </p:spPr>
        <p:txBody>
          <a:bodyPr/>
          <a:lstStyle/>
          <a:p>
            <a:r>
              <a:rPr lang="nb-NO" sz="6600" b="1" dirty="0" err="1" smtClean="0"/>
              <a:t>Thank</a:t>
            </a:r>
            <a:r>
              <a:rPr lang="nb-NO" sz="6600" b="1" dirty="0" smtClean="0"/>
              <a:t> </a:t>
            </a:r>
            <a:r>
              <a:rPr lang="nb-NO" sz="6600" b="1" dirty="0" err="1" smtClean="0"/>
              <a:t>you</a:t>
            </a:r>
            <a:r>
              <a:rPr lang="nb-NO" sz="6600" b="1" dirty="0" smtClean="0"/>
              <a:t> for </a:t>
            </a:r>
            <a:r>
              <a:rPr lang="nb-NO" sz="6600" b="1" dirty="0" err="1" smtClean="0"/>
              <a:t>listening</a:t>
            </a:r>
            <a:r>
              <a:rPr lang="nb-NO" sz="6600" b="1" dirty="0" smtClean="0"/>
              <a:t>! </a:t>
            </a:r>
            <a:endParaRPr lang="nb-NO" sz="66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77348" y="4624754"/>
            <a:ext cx="10515600" cy="3381805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E-mail: anne.b.tjonndal@nord.no</a:t>
            </a:r>
          </a:p>
          <a:p>
            <a:pPr marL="0" indent="0">
              <a:buNone/>
            </a:pPr>
            <a:r>
              <a:rPr lang="nb-NO" dirty="0" err="1" smtClean="0"/>
              <a:t>Website</a:t>
            </a:r>
            <a:r>
              <a:rPr lang="nb-NO" dirty="0" smtClean="0"/>
              <a:t>: annetjonndal.wordpress.com</a:t>
            </a:r>
          </a:p>
          <a:p>
            <a:pPr marL="0" indent="0">
              <a:buNone/>
            </a:pPr>
            <a:r>
              <a:rPr lang="nb-NO" dirty="0" err="1" smtClean="0"/>
              <a:t>Twitter</a:t>
            </a:r>
            <a:r>
              <a:rPr lang="nb-NO" dirty="0" smtClean="0"/>
              <a:t>: </a:t>
            </a:r>
            <a:r>
              <a:rPr lang="nb-NO" dirty="0">
                <a:hlinkClick r:id="rId2"/>
              </a:rPr>
              <a:t>https://</a:t>
            </a:r>
            <a:r>
              <a:rPr lang="nb-NO" dirty="0" smtClean="0">
                <a:hlinkClick r:id="rId2"/>
              </a:rPr>
              <a:t>twitter.com/ATjonndal</a:t>
            </a:r>
            <a:r>
              <a:rPr lang="nb-NO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832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838200" y="856307"/>
            <a:ext cx="10515600" cy="738133"/>
          </a:xfrm>
        </p:spPr>
        <p:txBody>
          <a:bodyPr/>
          <a:lstStyle/>
          <a:p>
            <a:r>
              <a:rPr lang="nb-NO" b="1" dirty="0" err="1" smtClean="0"/>
              <a:t>Background</a:t>
            </a:r>
            <a:r>
              <a:rPr lang="nb-NO" b="1" dirty="0" smtClean="0"/>
              <a:t>: </a:t>
            </a:r>
            <a:r>
              <a:rPr lang="nb-NO" b="1" dirty="0" err="1" smtClean="0"/>
              <a:t>PhD</a:t>
            </a:r>
            <a:r>
              <a:rPr lang="nb-NO" b="1" dirty="0" smtClean="0"/>
              <a:t> Project (2015 – 2018)</a:t>
            </a:r>
            <a:endParaRPr lang="nb-NO" b="1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781005"/>
          </a:xfrm>
        </p:spPr>
        <p:txBody>
          <a:bodyPr/>
          <a:lstStyle/>
          <a:p>
            <a:pPr marL="0" indent="0">
              <a:buNone/>
            </a:pPr>
            <a:r>
              <a:rPr lang="nb-NO" dirty="0" err="1" smtClean="0"/>
              <a:t>Topic</a:t>
            </a:r>
            <a:r>
              <a:rPr lang="nb-NO" dirty="0" smtClean="0"/>
              <a:t>: Sport </a:t>
            </a:r>
            <a:r>
              <a:rPr lang="nb-NO" dirty="0" err="1" smtClean="0"/>
              <a:t>innovation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Overall </a:t>
            </a:r>
            <a:r>
              <a:rPr lang="nb-NO" dirty="0" err="1" smtClean="0"/>
              <a:t>aim</a:t>
            </a:r>
            <a:r>
              <a:rPr lang="nb-NO" dirty="0" smtClean="0"/>
              <a:t>:</a:t>
            </a:r>
          </a:p>
          <a:p>
            <a:pPr marL="514350" indent="-514350">
              <a:buAutoNum type="arabicParenR"/>
            </a:pPr>
            <a:r>
              <a:rPr lang="nb-NO" dirty="0" smtClean="0"/>
              <a:t>Explore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use</a:t>
            </a:r>
            <a:r>
              <a:rPr lang="nb-NO" dirty="0" smtClean="0"/>
              <a:t>(s) and </a:t>
            </a:r>
            <a:r>
              <a:rPr lang="nb-NO" dirty="0" err="1" smtClean="0"/>
              <a:t>meanings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innovation</a:t>
            </a:r>
            <a:r>
              <a:rPr lang="nb-NO" dirty="0" smtClean="0"/>
              <a:t> and </a:t>
            </a:r>
            <a:r>
              <a:rPr lang="nb-NO" dirty="0" err="1" smtClean="0"/>
              <a:t>innovation</a:t>
            </a:r>
            <a:r>
              <a:rPr lang="nb-NO" dirty="0" smtClean="0"/>
              <a:t> literature in sport</a:t>
            </a:r>
          </a:p>
          <a:p>
            <a:pPr marL="514350" indent="-514350">
              <a:buAutoNum type="arabicParenR"/>
            </a:pPr>
            <a:r>
              <a:rPr lang="nb-NO" dirty="0" err="1" smtClean="0"/>
              <a:t>Investigate</a:t>
            </a:r>
            <a:r>
              <a:rPr lang="nb-NO" dirty="0" smtClean="0"/>
              <a:t> </a:t>
            </a:r>
            <a:r>
              <a:rPr lang="nb-NO" dirty="0" err="1" smtClean="0"/>
              <a:t>how</a:t>
            </a:r>
            <a:r>
              <a:rPr lang="nb-NO" dirty="0" smtClean="0"/>
              <a:t>, in </a:t>
            </a:r>
            <a:r>
              <a:rPr lang="nb-NO" dirty="0" err="1" smtClean="0"/>
              <a:t>what</a:t>
            </a:r>
            <a:r>
              <a:rPr lang="nb-NO" dirty="0" smtClean="0"/>
              <a:t> </a:t>
            </a:r>
            <a:r>
              <a:rPr lang="nb-NO" dirty="0" err="1" smtClean="0"/>
              <a:t>ways</a:t>
            </a:r>
            <a:r>
              <a:rPr lang="nb-NO" dirty="0" smtClean="0"/>
              <a:t> and </a:t>
            </a:r>
            <a:r>
              <a:rPr lang="nb-NO" dirty="0" err="1" smtClean="0"/>
              <a:t>what</a:t>
            </a:r>
            <a:r>
              <a:rPr lang="nb-NO" dirty="0" smtClean="0"/>
              <a:t> types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innovation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promote</a:t>
            </a:r>
            <a:r>
              <a:rPr lang="nb-NO" dirty="0" smtClean="0"/>
              <a:t> </a:t>
            </a:r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inclusion</a:t>
            </a:r>
            <a:r>
              <a:rPr lang="nb-NO" dirty="0" smtClean="0"/>
              <a:t> in sport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err="1" smtClean="0"/>
              <a:t>Structure</a:t>
            </a:r>
            <a:r>
              <a:rPr lang="nb-NO" dirty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project</a:t>
            </a:r>
            <a:r>
              <a:rPr lang="nb-NO" dirty="0" smtClean="0"/>
              <a:t>: Case studies </a:t>
            </a:r>
            <a:r>
              <a:rPr lang="nb-NO" dirty="0" err="1" smtClean="0"/>
              <a:t>of</a:t>
            </a:r>
            <a:r>
              <a:rPr lang="nb-NO" dirty="0" smtClean="0"/>
              <a:t> different types </a:t>
            </a:r>
            <a:r>
              <a:rPr lang="nb-NO" dirty="0" err="1" smtClean="0"/>
              <a:t>of</a:t>
            </a:r>
            <a:r>
              <a:rPr lang="nb-NO" dirty="0" smtClean="0"/>
              <a:t> sport </a:t>
            </a:r>
            <a:r>
              <a:rPr lang="nb-NO" dirty="0" err="1" smtClean="0"/>
              <a:t>innovation</a:t>
            </a:r>
            <a:endParaRPr lang="nb-NO" dirty="0"/>
          </a:p>
          <a:p>
            <a:pPr marL="514350" indent="-514350">
              <a:buAutoNum type="arabicParenR"/>
            </a:pPr>
            <a:endParaRPr lang="nb-NO" dirty="0" smtClean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666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116794"/>
            <a:ext cx="10515600" cy="751764"/>
          </a:xfrm>
        </p:spPr>
        <p:txBody>
          <a:bodyPr/>
          <a:lstStyle/>
          <a:p>
            <a:r>
              <a:rPr lang="nb-NO" b="1" dirty="0" err="1" smtClean="0"/>
              <a:t>Background</a:t>
            </a:r>
            <a:r>
              <a:rPr lang="nb-NO" b="1" dirty="0" smtClean="0"/>
              <a:t> II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186609"/>
            <a:ext cx="10515600" cy="4273826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Case 1: Skateboarding: </a:t>
            </a:r>
            <a:r>
              <a:rPr lang="nb-NO" dirty="0" err="1" smtClean="0"/>
              <a:t>Gender</a:t>
            </a:r>
            <a:r>
              <a:rPr lang="nb-NO" dirty="0" smtClean="0"/>
              <a:t>, </a:t>
            </a:r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innovation</a:t>
            </a:r>
            <a:r>
              <a:rPr lang="nb-NO" dirty="0" smtClean="0"/>
              <a:t> and </a:t>
            </a:r>
            <a:r>
              <a:rPr lang="nb-NO" dirty="0" err="1" smtClean="0"/>
              <a:t>inclusion</a:t>
            </a:r>
            <a:r>
              <a:rPr lang="nb-NO" dirty="0" smtClean="0"/>
              <a:t> in sport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Case 2: Mixed </a:t>
            </a:r>
            <a:r>
              <a:rPr lang="nb-NO" dirty="0" err="1" smtClean="0"/>
              <a:t>Martial</a:t>
            </a:r>
            <a:r>
              <a:rPr lang="nb-NO" dirty="0" smtClean="0"/>
              <a:t> Arts: </a:t>
            </a:r>
            <a:r>
              <a:rPr lang="nb-NO" dirty="0" err="1" smtClean="0"/>
              <a:t>Emergence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new</a:t>
            </a:r>
            <a:r>
              <a:rPr lang="nb-NO" dirty="0" smtClean="0"/>
              <a:t> sports as </a:t>
            </a:r>
            <a:r>
              <a:rPr lang="nb-NO" dirty="0" err="1" smtClean="0"/>
              <a:t>innovation</a:t>
            </a:r>
            <a:r>
              <a:rPr lang="nb-NO" dirty="0" smtClean="0"/>
              <a:t>. 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Case 3: Olympic </a:t>
            </a:r>
            <a:r>
              <a:rPr lang="nb-NO" dirty="0" err="1" smtClean="0"/>
              <a:t>Boxing</a:t>
            </a:r>
            <a:r>
              <a:rPr lang="nb-NO" dirty="0" smtClean="0"/>
              <a:t>: </a:t>
            </a:r>
            <a:r>
              <a:rPr lang="nb-NO" dirty="0" err="1" smtClean="0"/>
              <a:t>Innovation</a:t>
            </a:r>
            <a:r>
              <a:rPr lang="nb-NO" dirty="0" smtClean="0"/>
              <a:t> and </a:t>
            </a:r>
            <a:r>
              <a:rPr lang="nb-NO" dirty="0" err="1" smtClean="0"/>
              <a:t>inclusion</a:t>
            </a:r>
            <a:r>
              <a:rPr lang="nb-NO" dirty="0" smtClean="0"/>
              <a:t> in elite sport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Case 4: </a:t>
            </a:r>
            <a:r>
              <a:rPr lang="nb-NO" dirty="0" err="1" smtClean="0"/>
              <a:t>Innovation</a:t>
            </a:r>
            <a:r>
              <a:rPr lang="nb-NO" dirty="0" smtClean="0"/>
              <a:t> and </a:t>
            </a:r>
            <a:r>
              <a:rPr lang="nb-NO" dirty="0" err="1" smtClean="0"/>
              <a:t>inclusion</a:t>
            </a:r>
            <a:r>
              <a:rPr lang="nb-NO" dirty="0" smtClean="0"/>
              <a:t> in </a:t>
            </a:r>
            <a:r>
              <a:rPr lang="nb-NO" dirty="0" err="1" smtClean="0"/>
              <a:t>municipal</a:t>
            </a:r>
            <a:r>
              <a:rPr lang="nb-NO" dirty="0" smtClean="0"/>
              <a:t> sport programs: </a:t>
            </a:r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inequality</a:t>
            </a:r>
            <a:r>
              <a:rPr lang="nb-NO" dirty="0" smtClean="0"/>
              <a:t>, </a:t>
            </a:r>
            <a:r>
              <a:rPr lang="nb-NO" dirty="0" err="1" smtClean="0"/>
              <a:t>public</a:t>
            </a:r>
            <a:r>
              <a:rPr lang="nb-NO" dirty="0" smtClean="0"/>
              <a:t> </a:t>
            </a:r>
            <a:r>
              <a:rPr lang="nb-NO" dirty="0" err="1" smtClean="0"/>
              <a:t>health</a:t>
            </a:r>
            <a:r>
              <a:rPr lang="nb-NO" dirty="0" smtClean="0"/>
              <a:t>, </a:t>
            </a:r>
            <a:r>
              <a:rPr lang="nb-NO" dirty="0" err="1" smtClean="0"/>
              <a:t>inclusion</a:t>
            </a:r>
            <a:r>
              <a:rPr lang="nb-NO" dirty="0" smtClean="0"/>
              <a:t> and </a:t>
            </a:r>
            <a:r>
              <a:rPr lang="nb-NO" dirty="0" err="1" smtClean="0"/>
              <a:t>innovation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874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907787"/>
            <a:ext cx="10515600" cy="894887"/>
          </a:xfrm>
        </p:spPr>
        <p:txBody>
          <a:bodyPr/>
          <a:lstStyle/>
          <a:p>
            <a:r>
              <a:rPr lang="nb-NO" b="1" dirty="0" err="1" smtClean="0"/>
              <a:t>Innovation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02674"/>
            <a:ext cx="10515600" cy="4598125"/>
          </a:xfrm>
        </p:spPr>
        <p:txBody>
          <a:bodyPr/>
          <a:lstStyle/>
          <a:p>
            <a:pPr marL="0" indent="0">
              <a:buNone/>
            </a:pPr>
            <a:r>
              <a:rPr lang="nb-NO" dirty="0" err="1" smtClean="0"/>
              <a:t>Roots</a:t>
            </a:r>
            <a:r>
              <a:rPr lang="nb-NO" dirty="0" smtClean="0"/>
              <a:t> in </a:t>
            </a:r>
            <a:r>
              <a:rPr lang="nb-NO" dirty="0" err="1" smtClean="0"/>
              <a:t>economics</a:t>
            </a:r>
            <a:r>
              <a:rPr lang="nb-NO" dirty="0" smtClean="0"/>
              <a:t> (</a:t>
            </a:r>
            <a:r>
              <a:rPr lang="nb-NO" dirty="0" err="1" smtClean="0"/>
              <a:t>Schumpeter</a:t>
            </a:r>
            <a:r>
              <a:rPr lang="nb-NO" dirty="0" smtClean="0"/>
              <a:t>, 1983)</a:t>
            </a: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b="1" dirty="0" err="1" smtClean="0"/>
              <a:t>Often</a:t>
            </a:r>
            <a:r>
              <a:rPr lang="nb-NO" b="1" dirty="0" smtClean="0"/>
              <a:t> </a:t>
            </a:r>
            <a:r>
              <a:rPr lang="nb-NO" b="1" dirty="0" err="1" smtClean="0"/>
              <a:t>associated</a:t>
            </a:r>
            <a:r>
              <a:rPr lang="nb-NO" b="1" dirty="0" smtClean="0"/>
              <a:t> </a:t>
            </a:r>
            <a:r>
              <a:rPr lang="nb-NO" b="1" dirty="0" err="1" smtClean="0"/>
              <a:t>with</a:t>
            </a:r>
            <a:r>
              <a:rPr lang="nb-NO" dirty="0" smtClean="0"/>
              <a:t>: </a:t>
            </a:r>
            <a:r>
              <a:rPr lang="nb-NO" dirty="0" err="1" smtClean="0"/>
              <a:t>economy</a:t>
            </a:r>
            <a:r>
              <a:rPr lang="nb-NO" dirty="0" smtClean="0"/>
              <a:t>, business,</a:t>
            </a:r>
          </a:p>
          <a:p>
            <a:pPr marL="0" indent="0">
              <a:buNone/>
            </a:pPr>
            <a:r>
              <a:rPr lang="nb-NO" dirty="0" smtClean="0"/>
              <a:t>Markets, </a:t>
            </a:r>
            <a:r>
              <a:rPr lang="nb-NO" dirty="0" err="1" smtClean="0"/>
              <a:t>production</a:t>
            </a:r>
            <a:r>
              <a:rPr lang="nb-NO" dirty="0" smtClean="0"/>
              <a:t>, </a:t>
            </a:r>
            <a:r>
              <a:rPr lang="nb-NO" dirty="0" err="1" smtClean="0"/>
              <a:t>products</a:t>
            </a:r>
            <a:r>
              <a:rPr lang="nb-NO" dirty="0" smtClean="0"/>
              <a:t>, </a:t>
            </a:r>
            <a:r>
              <a:rPr lang="nb-NO" dirty="0" err="1" smtClean="0"/>
              <a:t>competitiveness</a:t>
            </a:r>
            <a:r>
              <a:rPr lang="nb-NO" dirty="0" smtClean="0"/>
              <a:t>, </a:t>
            </a:r>
            <a:r>
              <a:rPr lang="nb-NO" dirty="0" err="1" smtClean="0"/>
              <a:t>technology</a:t>
            </a:r>
            <a:r>
              <a:rPr lang="nb-NO" dirty="0" smtClean="0"/>
              <a:t>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u="sng" dirty="0" err="1" smtClean="0"/>
              <a:t>Often</a:t>
            </a:r>
            <a:r>
              <a:rPr lang="nb-NO" b="1" u="sng" dirty="0" smtClean="0"/>
              <a:t> </a:t>
            </a:r>
            <a:r>
              <a:rPr lang="nb-NO" b="1" u="sng" dirty="0" err="1" smtClean="0"/>
              <a:t>linked</a:t>
            </a:r>
            <a:r>
              <a:rPr lang="nb-NO" b="1" u="sng" dirty="0" smtClean="0"/>
              <a:t> to </a:t>
            </a:r>
            <a:r>
              <a:rPr lang="nb-NO" b="1" u="sng" dirty="0" err="1" smtClean="0"/>
              <a:t>improvement</a:t>
            </a:r>
            <a:endParaRPr lang="nb-NO" b="1" u="sng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err="1" smtClean="0"/>
              <a:t>Innovation</a:t>
            </a:r>
            <a:r>
              <a:rPr lang="nb-NO" dirty="0"/>
              <a:t> </a:t>
            </a:r>
            <a:r>
              <a:rPr lang="nb-NO" dirty="0" smtClean="0"/>
              <a:t>studies </a:t>
            </a:r>
            <a:r>
              <a:rPr lang="nb-NO" dirty="0" err="1" smtClean="0"/>
              <a:t>today</a:t>
            </a:r>
            <a:r>
              <a:rPr lang="nb-NO" dirty="0" smtClean="0"/>
              <a:t> </a:t>
            </a:r>
            <a:r>
              <a:rPr lang="nb-NO" dirty="0" err="1" smtClean="0"/>
              <a:t>incorporate</a:t>
            </a:r>
            <a:r>
              <a:rPr lang="nb-NO" dirty="0" smtClean="0"/>
              <a:t> a </a:t>
            </a:r>
            <a:r>
              <a:rPr lang="nb-NO" dirty="0" err="1" smtClean="0"/>
              <a:t>multitude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scholarly</a:t>
            </a:r>
            <a:r>
              <a:rPr lang="nb-NO" dirty="0" smtClean="0"/>
              <a:t> </a:t>
            </a:r>
            <a:r>
              <a:rPr lang="nb-NO" dirty="0" err="1" smtClean="0"/>
              <a:t>fields</a:t>
            </a:r>
            <a:r>
              <a:rPr lang="nb-NO" dirty="0" smtClean="0"/>
              <a:t>, </a:t>
            </a:r>
            <a:r>
              <a:rPr lang="nb-NO" dirty="0" err="1" smtClean="0"/>
              <a:t>contexts</a:t>
            </a:r>
            <a:r>
              <a:rPr lang="nb-NO" dirty="0" smtClean="0"/>
              <a:t> and </a:t>
            </a:r>
            <a:r>
              <a:rPr lang="nb-NO" dirty="0" err="1" smtClean="0"/>
              <a:t>understandings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835" y="488904"/>
            <a:ext cx="3944491" cy="26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0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868438"/>
            <a:ext cx="10515600" cy="816510"/>
          </a:xfrm>
        </p:spPr>
        <p:txBody>
          <a:bodyPr/>
          <a:lstStyle/>
          <a:p>
            <a:r>
              <a:rPr lang="nb-NO" b="1" dirty="0" err="1" smtClean="0"/>
              <a:t>What</a:t>
            </a:r>
            <a:r>
              <a:rPr lang="nb-NO" b="1" dirty="0" smtClean="0"/>
              <a:t> is </a:t>
            </a:r>
            <a:r>
              <a:rPr lang="nb-NO" b="1" dirty="0" err="1" smtClean="0"/>
              <a:t>innovation</a:t>
            </a:r>
            <a:r>
              <a:rPr lang="nb-NO" b="1" dirty="0" smtClean="0"/>
              <a:t>?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907177"/>
            <a:ext cx="10515600" cy="4548310"/>
          </a:xfrm>
        </p:spPr>
        <p:txBody>
          <a:bodyPr/>
          <a:lstStyle/>
          <a:p>
            <a:r>
              <a:rPr lang="nb-NO" dirty="0" err="1"/>
              <a:t>A</a:t>
            </a:r>
            <a:r>
              <a:rPr lang="nb-NO" dirty="0" err="1" smtClean="0"/>
              <a:t>bstract</a:t>
            </a:r>
            <a:r>
              <a:rPr lang="nb-NO" dirty="0" smtClean="0"/>
              <a:t> term – hard to </a:t>
            </a:r>
            <a:r>
              <a:rPr lang="nb-NO" dirty="0" err="1" smtClean="0"/>
              <a:t>define</a:t>
            </a:r>
            <a:r>
              <a:rPr lang="nb-NO" dirty="0" smtClean="0"/>
              <a:t> (Fagerberg,2004)</a:t>
            </a:r>
          </a:p>
          <a:p>
            <a:endParaRPr lang="nb-NO" dirty="0"/>
          </a:p>
          <a:p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«New </a:t>
            </a:r>
            <a:r>
              <a:rPr lang="nb-NO" dirty="0" err="1" smtClean="0"/>
              <a:t>ideas</a:t>
            </a:r>
            <a:r>
              <a:rPr lang="nb-NO" dirty="0" smtClean="0"/>
              <a:t> </a:t>
            </a:r>
            <a:r>
              <a:rPr lang="nb-NO" dirty="0" err="1" smtClean="0"/>
              <a:t>made</a:t>
            </a:r>
            <a:r>
              <a:rPr lang="nb-NO" dirty="0" smtClean="0"/>
              <a:t> </a:t>
            </a:r>
            <a:r>
              <a:rPr lang="nb-NO" dirty="0" err="1" smtClean="0"/>
              <a:t>useful</a:t>
            </a:r>
            <a:r>
              <a:rPr lang="nb-NO" dirty="0" smtClean="0"/>
              <a:t>» </a:t>
            </a:r>
            <a:r>
              <a:rPr lang="nb-NO" sz="2000" dirty="0" smtClean="0"/>
              <a:t>(</a:t>
            </a:r>
            <a:r>
              <a:rPr lang="nb-NO" sz="2000" dirty="0" err="1" smtClean="0"/>
              <a:t>Mulgan</a:t>
            </a:r>
            <a:r>
              <a:rPr lang="nb-NO" sz="2000" dirty="0" smtClean="0"/>
              <a:t> &amp; </a:t>
            </a:r>
            <a:r>
              <a:rPr lang="nb-NO" sz="2000" dirty="0" err="1" smtClean="0"/>
              <a:t>Albury</a:t>
            </a:r>
            <a:r>
              <a:rPr lang="nb-NO" sz="2000" dirty="0" smtClean="0"/>
              <a:t>, 2003)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«</a:t>
            </a:r>
            <a:r>
              <a:rPr lang="nb-NO" dirty="0" err="1" smtClean="0"/>
              <a:t>innovation</a:t>
            </a:r>
            <a:r>
              <a:rPr lang="nb-NO" dirty="0" smtClean="0"/>
              <a:t> is </a:t>
            </a:r>
            <a:r>
              <a:rPr lang="nb-NO" dirty="0" err="1" smtClean="0"/>
              <a:t>creativity</a:t>
            </a:r>
            <a:r>
              <a:rPr lang="nb-NO" dirty="0" smtClean="0"/>
              <a:t> in </a:t>
            </a:r>
            <a:r>
              <a:rPr lang="nb-NO" dirty="0" err="1" smtClean="0"/>
              <a:t>the</a:t>
            </a:r>
            <a:r>
              <a:rPr lang="nb-NO" dirty="0" smtClean="0"/>
              <a:t> form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new</a:t>
            </a:r>
            <a:r>
              <a:rPr lang="nb-NO" dirty="0" smtClean="0"/>
              <a:t> </a:t>
            </a:r>
            <a:r>
              <a:rPr lang="nb-NO" dirty="0" err="1" smtClean="0"/>
              <a:t>ideas</a:t>
            </a:r>
            <a:r>
              <a:rPr lang="nb-NO" dirty="0" smtClean="0"/>
              <a:t>, </a:t>
            </a:r>
            <a:r>
              <a:rPr lang="nb-NO" dirty="0" err="1" smtClean="0"/>
              <a:t>products</a:t>
            </a:r>
            <a:r>
              <a:rPr lang="nb-NO" dirty="0" smtClean="0"/>
              <a:t>, services, </a:t>
            </a:r>
            <a:r>
              <a:rPr lang="nb-NO" dirty="0" err="1" smtClean="0"/>
              <a:t>policies</a:t>
            </a:r>
            <a:r>
              <a:rPr lang="nb-NO" dirty="0"/>
              <a:t> </a:t>
            </a:r>
            <a:r>
              <a:rPr lang="nb-NO" dirty="0" smtClean="0"/>
              <a:t>and </a:t>
            </a:r>
            <a:r>
              <a:rPr lang="nb-NO" dirty="0" err="1" smtClean="0"/>
              <a:t>insitutions</a:t>
            </a:r>
            <a:r>
              <a:rPr lang="nb-NO" dirty="0" smtClean="0"/>
              <a:t>, </a:t>
            </a:r>
            <a:r>
              <a:rPr lang="nb-NO" dirty="0" err="1" smtClean="0"/>
              <a:t>including</a:t>
            </a:r>
            <a:r>
              <a:rPr lang="nb-NO" dirty="0" smtClean="0"/>
              <a:t> that </a:t>
            </a:r>
            <a:r>
              <a:rPr lang="nb-NO" dirty="0" err="1" smtClean="0"/>
              <a:t>this</a:t>
            </a:r>
            <a:r>
              <a:rPr lang="nb-NO" dirty="0" smtClean="0"/>
              <a:t> </a:t>
            </a:r>
            <a:r>
              <a:rPr lang="nb-NO" dirty="0" err="1" smtClean="0"/>
              <a:t>new</a:t>
            </a:r>
            <a:r>
              <a:rPr lang="nb-NO" dirty="0" smtClean="0"/>
              <a:t> </a:t>
            </a:r>
            <a:r>
              <a:rPr lang="nb-NO" dirty="0" err="1" smtClean="0"/>
              <a:t>knowledge</a:t>
            </a:r>
            <a:r>
              <a:rPr lang="nb-NO" dirty="0" smtClean="0"/>
              <a:t> is </a:t>
            </a:r>
            <a:r>
              <a:rPr lang="nb-NO" dirty="0" err="1" smtClean="0"/>
              <a:t>accepted</a:t>
            </a:r>
            <a:r>
              <a:rPr lang="nb-NO" dirty="0" smtClean="0"/>
              <a:t>, </a:t>
            </a:r>
            <a:r>
              <a:rPr lang="nb-NO" dirty="0" err="1" smtClean="0"/>
              <a:t>spread</a:t>
            </a:r>
            <a:r>
              <a:rPr lang="nb-NO" dirty="0" smtClean="0"/>
              <a:t> and </a:t>
            </a:r>
            <a:r>
              <a:rPr lang="nb-NO" dirty="0" err="1" smtClean="0"/>
              <a:t>implemented</a:t>
            </a:r>
            <a:r>
              <a:rPr lang="nb-NO" dirty="0" smtClean="0"/>
              <a:t> in </a:t>
            </a:r>
            <a:r>
              <a:rPr lang="nb-NO" dirty="0" err="1" smtClean="0"/>
              <a:t>the</a:t>
            </a:r>
            <a:r>
              <a:rPr lang="nb-NO" dirty="0" smtClean="0"/>
              <a:t> real </a:t>
            </a:r>
            <a:r>
              <a:rPr lang="nb-NO" dirty="0" err="1" smtClean="0"/>
              <a:t>world</a:t>
            </a:r>
            <a:r>
              <a:rPr lang="nb-NO" dirty="0" smtClean="0"/>
              <a:t>» (Olsen, 2004)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808" y="2279229"/>
            <a:ext cx="4217262" cy="190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3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855536"/>
            <a:ext cx="10515600" cy="894887"/>
          </a:xfrm>
        </p:spPr>
        <p:txBody>
          <a:bodyPr/>
          <a:lstStyle/>
          <a:p>
            <a:r>
              <a:rPr lang="nb-NO" b="1" dirty="0" smtClean="0"/>
              <a:t>Sport </a:t>
            </a:r>
            <a:r>
              <a:rPr lang="nb-NO" b="1" dirty="0" err="1" smtClean="0"/>
              <a:t>innovation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750423"/>
            <a:ext cx="10515600" cy="4728754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Sport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has an inherent ambition to always improve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performance, hence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modern sport has a natural drive to innovate. 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</a:rPr>
              <a:t>Sport innovation represents new ideas and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</a:rPr>
              <a:t>changes to sport organizations, the practice of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</a:rPr>
              <a:t>sport, coaching, sport events, performance and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</a:rPr>
              <a:t>competitive advantages in elite sport.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1" y="3586230"/>
            <a:ext cx="3505556" cy="26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6017" y="1175657"/>
            <a:ext cx="1933877" cy="520056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061" y="1654991"/>
            <a:ext cx="6369613" cy="4241891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8183" y="557711"/>
            <a:ext cx="7010400" cy="465772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689" y="3253196"/>
            <a:ext cx="5091543" cy="2643686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999" y="1012778"/>
            <a:ext cx="5621383" cy="374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6561341" y="6169047"/>
            <a:ext cx="10267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err="1" smtClean="0"/>
              <a:t>Figure</a:t>
            </a:r>
            <a:r>
              <a:rPr lang="nb-NO" sz="2000" b="1" dirty="0" smtClean="0"/>
              <a:t> 1: Sport </a:t>
            </a:r>
            <a:r>
              <a:rPr lang="nb-NO" sz="2000" b="1" dirty="0" err="1" smtClean="0"/>
              <a:t>Innovation</a:t>
            </a:r>
            <a:r>
              <a:rPr lang="nb-NO" sz="2000" b="1" dirty="0" smtClean="0"/>
              <a:t> Types (</a:t>
            </a:r>
            <a:r>
              <a:rPr lang="nb-NO" sz="2000" b="1" dirty="0" err="1" smtClean="0"/>
              <a:t>Tjønndal</a:t>
            </a:r>
            <a:r>
              <a:rPr lang="nb-NO" sz="2000" b="1" dirty="0" smtClean="0"/>
              <a:t>, 2016)</a:t>
            </a:r>
            <a:endParaRPr lang="nb-NO" sz="2000" b="1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8905" y="804217"/>
            <a:ext cx="8833229" cy="51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881662"/>
            <a:ext cx="10515600" cy="842636"/>
          </a:xfrm>
        </p:spPr>
        <p:txBody>
          <a:bodyPr/>
          <a:lstStyle/>
          <a:p>
            <a:r>
              <a:rPr lang="nb-NO" b="1" dirty="0" smtClean="0"/>
              <a:t>The link </a:t>
            </a:r>
            <a:r>
              <a:rPr lang="nb-NO" b="1" dirty="0" err="1" smtClean="0"/>
              <a:t>between</a:t>
            </a:r>
            <a:r>
              <a:rPr lang="nb-NO" b="1" dirty="0" smtClean="0"/>
              <a:t> </a:t>
            </a:r>
            <a:r>
              <a:rPr lang="nb-NO" b="1" dirty="0" err="1" smtClean="0"/>
              <a:t>innovation</a:t>
            </a:r>
            <a:r>
              <a:rPr lang="nb-NO" b="1" dirty="0" smtClean="0"/>
              <a:t> and </a:t>
            </a:r>
            <a:r>
              <a:rPr lang="nb-NO" b="1" dirty="0" err="1" smtClean="0"/>
              <a:t>inclusion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959430"/>
            <a:ext cx="10515600" cy="459812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Innovations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are crucial solutions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to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predefined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challenges, problems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and needs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 Practices of social exclusion in sport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Gender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Social Class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Ethnicity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Religion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Age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Disability</a:t>
            </a:r>
          </a:p>
          <a:p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128" y="3473177"/>
            <a:ext cx="3831331" cy="256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2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mal_Nord_norsk" id="{E939FE68-6936-2444-980E-DE3E202D78C1}" vid="{4C5D8709-9259-5048-A398-BFEF317670C7}"/>
    </a:ext>
  </a:extLst>
</a:theme>
</file>

<file path=ppt/theme/theme2.xml><?xml version="1.0" encoding="utf-8"?>
<a:theme xmlns:a="http://schemas.openxmlformats.org/drawingml/2006/main" name="Egendefinert utforming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mal_Nord_norsk" id="{E939FE68-6936-2444-980E-DE3E202D78C1}" vid="{AD3E84E4-923A-B740-A5A9-347B786F8A81}"/>
    </a:ext>
  </a:extLst>
</a:theme>
</file>

<file path=ppt/theme/theme3.xml><?xml version="1.0" encoding="utf-8"?>
<a:theme xmlns:a="http://schemas.openxmlformats.org/drawingml/2006/main" name="1_Egendefinert utforming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mal_Nord_norsk" id="{E939FE68-6936-2444-980E-DE3E202D78C1}" vid="{F103C204-BF40-3E4A-904A-D5A92135AEEC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014F40E05B7F4BA52931F8AB521468" ma:contentTypeVersion="1" ma:contentTypeDescription="Opprett et nytt dokument." ma:contentTypeScope="" ma:versionID="66b4ef7e0b5c592bdc91a0b0cf4263de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90c0180eee9ee720d3a6c588d300bb74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DE106F-0013-46E3-8999-D4432D63BEAD}">
  <ds:schemaRefs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sharepoint/v3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0159778-11BA-4293-B543-6B5F96D967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FF7CC3-0A20-4761-84C7-ADBB82163C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PPmal_Nord_norsk</Template>
  <TotalTime>10621</TotalTime>
  <Words>2178</Words>
  <Application>Microsoft Office PowerPoint</Application>
  <PresentationFormat>Widescreen</PresentationFormat>
  <Paragraphs>216</Paragraphs>
  <Slides>15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Office-tema</vt:lpstr>
      <vt:lpstr>Egendefinert utforming</vt:lpstr>
      <vt:lpstr>1_Egendefinert utforming</vt:lpstr>
      <vt:lpstr>Innovation for Inclusion in Sport: A case study of skateboard and gender</vt:lpstr>
      <vt:lpstr>Background: PhD Project (2015 – 2018)</vt:lpstr>
      <vt:lpstr>Background II</vt:lpstr>
      <vt:lpstr>Innovation</vt:lpstr>
      <vt:lpstr>What is innovation?</vt:lpstr>
      <vt:lpstr>Sport innovation</vt:lpstr>
      <vt:lpstr>PowerPoint-presentasjon</vt:lpstr>
      <vt:lpstr>PowerPoint-presentasjon</vt:lpstr>
      <vt:lpstr>The link between innovation and inclusion</vt:lpstr>
      <vt:lpstr>The case study: Skateboard and gender</vt:lpstr>
      <vt:lpstr>The ‘typical’ skateboarder?</vt:lpstr>
      <vt:lpstr>Methods</vt:lpstr>
      <vt:lpstr>PowerPoint-presentasjon</vt:lpstr>
      <vt:lpstr>Some current dilemmas….</vt:lpstr>
      <vt:lpstr>Thank you for listening! </vt:lpstr>
    </vt:vector>
  </TitlesOfParts>
  <Company>University of Nordland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Idrett for alle? Innovasjon, sosial inkludering og ungdomsidrett</dc:title>
  <dc:creator>Anne Beret Tjønndal</dc:creator>
  <cp:lastModifiedBy>Anne Beret Tjønndal</cp:lastModifiedBy>
  <cp:revision>113</cp:revision>
  <dcterms:created xsi:type="dcterms:W3CDTF">2016-02-11T20:42:06Z</dcterms:created>
  <dcterms:modified xsi:type="dcterms:W3CDTF">2016-06-09T21:31:36Z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0x010100C1014F40E05B7F4BA52931F8AB521468</vt:lpwstr>
  </property>
</Properties>
</file>